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704" r:id="rId2"/>
  </p:sldMasterIdLst>
  <p:notesMasterIdLst>
    <p:notesMasterId r:id="rId15"/>
  </p:notesMasterIdLst>
  <p:sldIdLst>
    <p:sldId id="291" r:id="rId3"/>
    <p:sldId id="1283" r:id="rId4"/>
    <p:sldId id="1284" r:id="rId5"/>
    <p:sldId id="1285" r:id="rId6"/>
    <p:sldId id="1286" r:id="rId7"/>
    <p:sldId id="1287" r:id="rId8"/>
    <p:sldId id="1288" r:id="rId9"/>
    <p:sldId id="1267" r:id="rId10"/>
    <p:sldId id="1289" r:id="rId11"/>
    <p:sldId id="1290" r:id="rId12"/>
    <p:sldId id="1291" r:id="rId13"/>
    <p:sldId id="269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  <p:embeddedFont>
      <p:font typeface="Core Sans C 45 Regular" panose="020B0603030302020204" pitchFamily="34" charset="0"/>
      <p:regular r:id="rId21"/>
      <p:italic r:id="rId22"/>
    </p:embeddedFont>
    <p:embeddedFont>
      <p:font typeface="Core Sans C 65 Bold" panose="020B0603030302020204" pitchFamily="34" charset="0"/>
      <p:bold r:id="rId23"/>
      <p:boldItalic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A700"/>
    <a:srgbClr val="0070C0"/>
    <a:srgbClr val="0CB4F1"/>
    <a:srgbClr val="23784B"/>
    <a:srgbClr val="FF0000"/>
    <a:srgbClr val="8ADDB1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7" autoAdjust="0"/>
    <p:restoredTop sz="94660"/>
  </p:normalViewPr>
  <p:slideViewPr>
    <p:cSldViewPr snapToGrid="0">
      <p:cViewPr varScale="1">
        <p:scale>
          <a:sx n="83" d="100"/>
          <a:sy n="83" d="100"/>
        </p:scale>
        <p:origin x="4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0628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>
            <a:spLocks noGrp="1"/>
          </p:cNvSpPr>
          <p:nvPr>
            <p:ph type="title"/>
          </p:nvPr>
        </p:nvSpPr>
        <p:spPr>
          <a:xfrm>
            <a:off x="228601" y="136526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1"/>
          </p:nvPr>
        </p:nvSpPr>
        <p:spPr>
          <a:xfrm>
            <a:off x="1787526" y="136526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94" lvl="0" indent="-215894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1600"/>
            </a:lvl1pPr>
            <a:lvl2pPr marL="457189" lvl="1" indent="-203195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1400"/>
            </a:lvl2pPr>
            <a:lvl3pPr marL="685783" lvl="2" indent="-190496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200"/>
            </a:lvl3pPr>
            <a:lvl4pPr marL="914378" lvl="3" indent="-17779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000"/>
            </a:lvl4pPr>
            <a:lvl5pPr marL="1142972" lvl="4" indent="-17779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1000"/>
            </a:lvl5pPr>
            <a:lvl6pPr marL="1371566" lvl="5" indent="-17779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000"/>
            </a:lvl6pPr>
            <a:lvl7pPr marL="1600160" lvl="6" indent="-17779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000"/>
            </a:lvl7pPr>
            <a:lvl8pPr marL="1828754" lvl="7" indent="-17779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000"/>
            </a:lvl8pPr>
            <a:lvl9pPr marL="2057348" lvl="8" indent="-17779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000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2"/>
          </p:nvPr>
        </p:nvSpPr>
        <p:spPr>
          <a:xfrm>
            <a:off x="228601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94" lvl="0" indent="-114297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700"/>
            </a:lvl1pPr>
            <a:lvl2pPr marL="457189" lvl="1" indent="-114297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600"/>
            </a:lvl2pPr>
            <a:lvl3pPr marL="685783" lvl="2" indent="-114297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500"/>
            </a:lvl3pPr>
            <a:lvl4pPr marL="914378" lvl="3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4pPr>
            <a:lvl5pPr marL="1142972" lvl="4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5pPr>
            <a:lvl6pPr marL="1371566" lvl="5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6pPr>
            <a:lvl7pPr marL="1600160" lvl="6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7pPr>
            <a:lvl8pPr marL="1828754" lvl="7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8pPr>
            <a:lvl9pPr marL="2057348" lvl="8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18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896144" y="2400301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body" idx="1"/>
          </p:nvPr>
        </p:nvSpPr>
        <p:spPr>
          <a:xfrm>
            <a:off x="896144" y="2683670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94" lvl="0" indent="-114297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700"/>
            </a:lvl1pPr>
            <a:lvl2pPr marL="457189" lvl="1" indent="-114297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600"/>
            </a:lvl2pPr>
            <a:lvl3pPr marL="685783" lvl="2" indent="-114297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500"/>
            </a:lvl3pPr>
            <a:lvl4pPr marL="914378" lvl="3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4pPr>
            <a:lvl5pPr marL="1142972" lvl="4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5pPr>
            <a:lvl6pPr marL="1371566" lvl="5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6pPr>
            <a:lvl7pPr marL="1600160" lvl="6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7pPr>
            <a:lvl8pPr marL="1828754" lvl="7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8pPr>
            <a:lvl9pPr marL="2057348" lvl="8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27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1"/>
          </p:nvPr>
        </p:nvSpPr>
        <p:spPr>
          <a:xfrm rot="5400000">
            <a:off x="1154510" y="-125810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94" lvl="0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189" lvl="1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685783" lvl="2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378" lvl="3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142972" lvl="4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1371566" lvl="5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160" lvl="6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754" lvl="7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348" lvl="8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26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 rot="5400000">
            <a:off x="2366170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 rot="5400000">
            <a:off x="270670" y="95251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94" lvl="0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189" lvl="1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685783" lvl="2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378" lvl="3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142972" lvl="4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1371566" lvl="5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160" lvl="6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754" lvl="7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348" lvl="8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6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68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857250"/>
            <a:ext cx="61722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s-ES" dirty="0"/>
              <a:t>Haga clic para modificar el estilo de título del patrón</a:t>
            </a:r>
          </a:p>
        </p:txBody>
      </p:sp>
      <p:sp>
        <p:nvSpPr>
          <p:cNvPr id="6" name="2 Marcador de texto"/>
          <p:cNvSpPr>
            <a:spLocks noGrp="1"/>
          </p:cNvSpPr>
          <p:nvPr>
            <p:ph idx="1"/>
          </p:nvPr>
        </p:nvSpPr>
        <p:spPr bwMode="auto">
          <a:xfrm>
            <a:off x="1524000" y="1771650"/>
            <a:ext cx="70866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1350">
                <a:solidFill>
                  <a:schemeClr val="tx1"/>
                </a:solidFill>
              </a:defRPr>
            </a:lvl1pPr>
          </a:lstStyle>
          <a:p>
            <a:pPr lv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29398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genérico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DFFF-A134-4EDA-A4AA-FCC1140B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84" y="500281"/>
            <a:ext cx="8150414" cy="59192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2100" b="1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900"/>
              </a:spcAft>
              <a:buFontTx/>
            </a:pPr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EDAA201-FFC4-43BC-B842-C83DF1198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6961" y="304801"/>
            <a:ext cx="8157202" cy="19548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indent="0">
              <a:lnSpc>
                <a:spcPct val="100000"/>
              </a:lnSpc>
              <a:buNone/>
              <a:defRPr lang="en-US" sz="1050" spc="-23" baseline="0" smtClean="0">
                <a:solidFill>
                  <a:srgbClr val="D1D2D3"/>
                </a:solidFill>
                <a:latin typeface="Core Sans C 45 Regular" panose="020B06030303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1. Titular de la sección</a:t>
            </a: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E2CF57B9-54A9-457C-9E7E-EEA38CDCA4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770" y="1897858"/>
            <a:ext cx="8158163" cy="25729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1pPr>
            <a:lvl2pPr marL="171446" indent="-171446">
              <a:buFontTx/>
              <a:buBlip>
                <a:blip r:embed="rId2"/>
              </a:buBlip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2pPr>
            <a:lvl3pPr marL="264313" indent="-85723">
              <a:buClr>
                <a:schemeClr val="bg2"/>
              </a:buClr>
              <a:buFont typeface="Core Sans C 65 Bold" panose="020B0603030302020204" pitchFamily="34" charset="0"/>
              <a:buChar char="∕"/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3pPr>
            <a:lvl4pPr marL="367895" indent="-85723">
              <a:buClr>
                <a:schemeClr val="bg2"/>
              </a:buClr>
              <a:buFont typeface="Core Sans C 65 Bold" panose="020B0603030302020204" pitchFamily="34" charset="0"/>
              <a:buChar char="∕"/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4pPr>
            <a:lvl5pPr marL="500051" indent="-85723">
              <a:buClr>
                <a:schemeClr val="bg2"/>
              </a:buClr>
              <a:buFont typeface="Core Sans C 65 Bold" panose="020B0603030302020204" pitchFamily="34" charset="0"/>
              <a:buChar char="∕"/>
              <a:defRPr kumimoji="0" lang="en-US" sz="105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16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genérico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DFFF-A134-4EDA-A4AA-FCC1140B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84" y="500280"/>
            <a:ext cx="8150414" cy="5919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2100" b="1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900"/>
              </a:spcAft>
              <a:buFontTx/>
            </a:pPr>
            <a:r>
              <a:rPr lang="en-US"/>
              <a:t>Click to edit Master title style</a:t>
            </a:r>
          </a:p>
        </p:txBody>
      </p:sp>
      <p:pic>
        <p:nvPicPr>
          <p:cNvPr id="22" name="Gráfico 51">
            <a:extLst>
              <a:ext uri="{FF2B5EF4-FFF2-40B4-BE49-F238E27FC236}">
                <a16:creationId xmlns:a16="http://schemas.microsoft.com/office/drawing/2014/main" id="{E3FAC2CD-9DD2-49C2-ABD5-9247AEEB2E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184" y="4717998"/>
            <a:ext cx="714575" cy="227041"/>
          </a:xfrm>
          <a:prstGeom prst="rect">
            <a:avLst/>
          </a:prstGeom>
        </p:spPr>
      </p:pic>
      <p:sp>
        <p:nvSpPr>
          <p:cNvPr id="24" name="Marcador de pie de página 1">
            <a:extLst>
              <a:ext uri="{FF2B5EF4-FFF2-40B4-BE49-F238E27FC236}">
                <a16:creationId xmlns:a16="http://schemas.microsoft.com/office/drawing/2014/main" id="{46AE79F9-1CCC-4C2C-A70D-4B25153DE02D}"/>
              </a:ext>
            </a:extLst>
          </p:cNvPr>
          <p:cNvSpPr txBox="1">
            <a:spLocks/>
          </p:cNvSpPr>
          <p:nvPr userDrawn="1"/>
        </p:nvSpPr>
        <p:spPr>
          <a:xfrm>
            <a:off x="6974840" y="4786741"/>
            <a:ext cx="1619322" cy="3337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s-ES"/>
            </a:defPPr>
            <a:lvl1pPr>
              <a:lnSpc>
                <a:spcPct val="100000"/>
              </a:lnSpc>
              <a:defRPr sz="1300" spc="-30" baseline="0">
                <a:solidFill>
                  <a:schemeClr val="accent1"/>
                </a:solidFill>
                <a:latin typeface="+mj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825">
                <a:solidFill>
                  <a:schemeClr val="bg1">
                    <a:lumMod val="75000"/>
                  </a:schemeClr>
                </a:solidFill>
                <a:latin typeface="Core Sans C 45 Regular" panose="020B0603030302020204" pitchFamily="34" charset="0"/>
              </a:rPr>
              <a:t>p.</a:t>
            </a:r>
            <a:fld id="{C55AD5FC-D658-4668-AADB-0A3BDC5470A2}" type="slidenum">
              <a:rPr lang="es-ES" sz="825" smtClean="0">
                <a:solidFill>
                  <a:schemeClr val="bg1">
                    <a:lumMod val="75000"/>
                  </a:schemeClr>
                </a:solidFill>
                <a:latin typeface="Core Sans C 65 Bold" panose="020B0603030302020204" pitchFamily="34" charset="0"/>
              </a:rPr>
              <a:t>‹Nº›</a:t>
            </a:fld>
            <a:endParaRPr lang="es-ES" sz="825" dirty="0">
              <a:solidFill>
                <a:schemeClr val="bg1">
                  <a:lumMod val="75000"/>
                </a:schemeClr>
              </a:solidFill>
              <a:latin typeface="Core Sans C 65 Bold" panose="020B060303030202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46701B5-E4BB-4FD9-9F79-C05658EE2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6960" y="304801"/>
            <a:ext cx="8157202" cy="19547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indent="0">
              <a:lnSpc>
                <a:spcPct val="100000"/>
              </a:lnSpc>
              <a:buNone/>
              <a:defRPr lang="en-US" sz="1050" spc="-23" baseline="0" smtClean="0">
                <a:solidFill>
                  <a:schemeClr val="accent2"/>
                </a:solidFill>
                <a:latin typeface="Core Sans C 45 Regular" panose="020B06030303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1. Titular de la sección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8FE6627-7B9A-4C42-82A9-DFC95049D5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769" y="1897856"/>
            <a:ext cx="8158163" cy="25729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1pPr>
            <a:lvl2pPr marL="171450" indent="-171450">
              <a:buFontTx/>
              <a:buBlip>
                <a:blip r:embed="rId4"/>
              </a:buBlip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2pPr>
            <a:lvl3pPr marL="264319" indent="-85725">
              <a:buClr>
                <a:srgbClr val="FFC000"/>
              </a:buClr>
              <a:buFont typeface="Core Sans C 65 Bold" panose="020B0603030302020204" pitchFamily="34" charset="0"/>
              <a:buChar char="∕"/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3pPr>
            <a:lvl4pPr marL="367904" indent="-85725">
              <a:buClr>
                <a:srgbClr val="FFC000"/>
              </a:buClr>
              <a:buFont typeface="Core Sans C 65 Bold" panose="020B0603030302020204" pitchFamily="34" charset="0"/>
              <a:buChar char="∕"/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4pPr>
            <a:lvl5pPr marL="500063" indent="-85725">
              <a:buClr>
                <a:srgbClr val="FFC000"/>
              </a:buClr>
              <a:buFont typeface="Core Sans C 65 Bold" panose="020B0603030302020204" pitchFamily="34" charset="0"/>
              <a:buChar char="∕"/>
              <a:defRPr kumimoji="0" lang="en-US" sz="105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426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1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07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94" lvl="0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189" lvl="1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685783" lvl="2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378" lvl="3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142972" lvl="4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1371566" lvl="5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160" lvl="6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754" lvl="7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348" lvl="8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0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2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body" idx="1"/>
          </p:nvPr>
        </p:nvSpPr>
        <p:spPr>
          <a:xfrm>
            <a:off x="361157" y="1453358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228594" lvl="0" indent="-114297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000">
                <a:solidFill>
                  <a:srgbClr val="888888"/>
                </a:solidFill>
              </a:defRPr>
            </a:lvl1pPr>
            <a:lvl2pPr marL="457189" lvl="1" indent="-114297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900">
                <a:solidFill>
                  <a:srgbClr val="888888"/>
                </a:solidFill>
              </a:defRPr>
            </a:lvl2pPr>
            <a:lvl3pPr marL="685783" lvl="2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800">
                <a:solidFill>
                  <a:srgbClr val="888888"/>
                </a:solidFill>
              </a:defRPr>
            </a:lvl3pPr>
            <a:lvl4pPr marL="914378" lvl="3" indent="-114297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700">
                <a:solidFill>
                  <a:srgbClr val="888888"/>
                </a:solidFill>
              </a:defRPr>
            </a:lvl4pPr>
            <a:lvl5pPr marL="1142972" lvl="4" indent="-114297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700">
                <a:solidFill>
                  <a:srgbClr val="888888"/>
                </a:solidFill>
              </a:defRPr>
            </a:lvl5pPr>
            <a:lvl6pPr marL="1371566" lvl="5" indent="-114297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700">
                <a:solidFill>
                  <a:srgbClr val="888888"/>
                </a:solidFill>
              </a:defRPr>
            </a:lvl6pPr>
            <a:lvl7pPr marL="1600160" lvl="6" indent="-114297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700">
                <a:solidFill>
                  <a:srgbClr val="888888"/>
                </a:solidFill>
              </a:defRPr>
            </a:lvl7pPr>
            <a:lvl8pPr marL="1828754" lvl="7" indent="-114297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700">
                <a:solidFill>
                  <a:srgbClr val="888888"/>
                </a:solidFill>
              </a:defRPr>
            </a:lvl8pPr>
            <a:lvl9pPr marL="2057348" lvl="8" indent="-114297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72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94" lvl="0" indent="-203195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1400"/>
            </a:lvl1pPr>
            <a:lvl2pPr marL="457189" lvl="1" indent="-190496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200"/>
            </a:lvl2pPr>
            <a:lvl3pPr marL="685783" lvl="2" indent="-17779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000"/>
            </a:lvl3pPr>
            <a:lvl4pPr marL="914378" lvl="3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900"/>
            </a:lvl4pPr>
            <a:lvl5pPr marL="1142972" lvl="4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900"/>
            </a:lvl5pPr>
            <a:lvl6pPr marL="1371566" lvl="5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6pPr>
            <a:lvl7pPr marL="1600160" lvl="6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7pPr>
            <a:lvl8pPr marL="1828754" lvl="7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8pPr>
            <a:lvl9pPr marL="2057348" lvl="8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94" lvl="0" indent="-203195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1400"/>
            </a:lvl1pPr>
            <a:lvl2pPr marL="457189" lvl="1" indent="-190496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200"/>
            </a:lvl2pPr>
            <a:lvl3pPr marL="685783" lvl="2" indent="-17779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000"/>
            </a:lvl3pPr>
            <a:lvl4pPr marL="914378" lvl="3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900"/>
            </a:lvl4pPr>
            <a:lvl5pPr marL="1142972" lvl="4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900"/>
            </a:lvl5pPr>
            <a:lvl6pPr marL="1371566" lvl="5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6pPr>
            <a:lvl7pPr marL="1600160" lvl="6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7pPr>
            <a:lvl8pPr marL="1828754" lvl="7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8pPr>
            <a:lvl9pPr marL="2057348" lvl="8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30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body" idx="1"/>
          </p:nvPr>
        </p:nvSpPr>
        <p:spPr>
          <a:xfrm>
            <a:off x="228601" y="767557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228594" lvl="0" indent="-114297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200" b="1"/>
            </a:lvl1pPr>
            <a:lvl2pPr marL="457189" lvl="1" indent="-114297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 b="1"/>
            </a:lvl2pPr>
            <a:lvl3pPr marL="685783" lvl="2" indent="-114297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900" b="1"/>
            </a:lvl3pPr>
            <a:lvl4pPr marL="914378" lvl="3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4pPr>
            <a:lvl5pPr marL="1142972" lvl="4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5pPr>
            <a:lvl6pPr marL="1371566" lvl="5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6pPr>
            <a:lvl7pPr marL="1600160" lvl="6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7pPr>
            <a:lvl8pPr marL="1828754" lvl="7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8pPr>
            <a:lvl9pPr marL="2057348" lvl="8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body" idx="2"/>
          </p:nvPr>
        </p:nvSpPr>
        <p:spPr>
          <a:xfrm>
            <a:off x="228601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94" lvl="0" indent="-190496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200"/>
            </a:lvl1pPr>
            <a:lvl2pPr marL="457189" lvl="1" indent="-17779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000"/>
            </a:lvl2pPr>
            <a:lvl3pPr marL="685783" lvl="2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3pPr>
            <a:lvl4pPr marL="914378" lvl="3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800"/>
            </a:lvl4pPr>
            <a:lvl5pPr marL="1142972" lvl="4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800"/>
            </a:lvl5pPr>
            <a:lvl6pPr marL="1371566" lvl="5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6pPr>
            <a:lvl7pPr marL="1600160" lvl="6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7pPr>
            <a:lvl8pPr marL="1828754" lvl="7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8pPr>
            <a:lvl9pPr marL="2057348" lvl="8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body" idx="3"/>
          </p:nvPr>
        </p:nvSpPr>
        <p:spPr>
          <a:xfrm>
            <a:off x="2322513" y="767557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228594" lvl="0" indent="-114297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200" b="1"/>
            </a:lvl1pPr>
            <a:lvl2pPr marL="457189" lvl="1" indent="-114297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 b="1"/>
            </a:lvl2pPr>
            <a:lvl3pPr marL="685783" lvl="2" indent="-114297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900" b="1"/>
            </a:lvl3pPr>
            <a:lvl4pPr marL="914378" lvl="3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4pPr>
            <a:lvl5pPr marL="1142972" lvl="4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5pPr>
            <a:lvl6pPr marL="1371566" lvl="5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6pPr>
            <a:lvl7pPr marL="1600160" lvl="6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7pPr>
            <a:lvl8pPr marL="1828754" lvl="7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8pPr>
            <a:lvl9pPr marL="2057348" lvl="8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94" lvl="0" indent="-190496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200"/>
            </a:lvl1pPr>
            <a:lvl2pPr marL="457189" lvl="1" indent="-17779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000"/>
            </a:lvl2pPr>
            <a:lvl3pPr marL="685783" lvl="2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3pPr>
            <a:lvl4pPr marL="914378" lvl="3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800"/>
            </a:lvl4pPr>
            <a:lvl5pPr marL="1142972" lvl="4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800"/>
            </a:lvl5pPr>
            <a:lvl6pPr marL="1371566" lvl="5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6pPr>
            <a:lvl7pPr marL="1600160" lvl="6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7pPr>
            <a:lvl8pPr marL="1828754" lvl="7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8pPr>
            <a:lvl9pPr marL="2057348" lvl="8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71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2507600" y="2507400"/>
            <a:ext cx="5139300" cy="124500"/>
          </a:xfrm>
          <a:prstGeom prst="rect">
            <a:avLst/>
          </a:prstGeom>
          <a:solidFill>
            <a:srgbClr val="007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6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5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5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575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7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4.jp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/>
        </p:nvSpPr>
        <p:spPr>
          <a:xfrm>
            <a:off x="2922701" y="2125042"/>
            <a:ext cx="3471749" cy="13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457189">
              <a:buSzPts val="6500"/>
              <a:defRPr/>
            </a:pPr>
            <a:r>
              <a:rPr lang="en-US" sz="2200" b="1" i="1" dirty="0">
                <a:solidFill>
                  <a:srgbClr val="F7F9F8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Muli"/>
              </a:rPr>
              <a:t>Sistemas de </a:t>
            </a:r>
            <a:r>
              <a:rPr lang="en-US" sz="2200" b="1" i="1" dirty="0" err="1">
                <a:solidFill>
                  <a:srgbClr val="F7F9F8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Muli"/>
              </a:rPr>
              <a:t>Recomendación</a:t>
            </a:r>
            <a:endParaRPr lang="en-US" i="1" dirty="0">
              <a:solidFill>
                <a:srgbClr val="F7F9F8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  <a:sym typeface="Muli"/>
            </a:endParaRPr>
          </a:p>
        </p:txBody>
      </p: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4715799-758C-468C-A0AB-11A9DB4D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571" y="1201465"/>
            <a:ext cx="5054860" cy="6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09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1ECB3BF0-ED07-49E7-AC73-36DE8908C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4" y="3129758"/>
            <a:ext cx="1178719" cy="6357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81E7CE9B-B94E-44E9-8B89-B12F48686BF6}"/>
                  </a:ext>
                </a:extLst>
              </p:cNvPr>
              <p:cNvSpPr txBox="1"/>
              <p:nvPr/>
            </p:nvSpPr>
            <p:spPr>
              <a:xfrm>
                <a:off x="3307683" y="3101406"/>
                <a:ext cx="521494" cy="7155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50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ES" sz="1050" dirty="0"/>
              </a:p>
            </p:txBody>
          </p:sp>
        </mc:Choice>
        <mc:Fallback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81E7CE9B-B94E-44E9-8B89-B12F4868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683" y="3101406"/>
                <a:ext cx="521494" cy="715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E97A684-1668-4A2A-A170-A1D3E7FA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Filtrado colaborativo</a:t>
            </a:r>
            <a:endParaRPr lang="en-US" dirty="0"/>
          </a:p>
        </p:txBody>
      </p:sp>
      <p:sp>
        <p:nvSpPr>
          <p:cNvPr id="13" name="Rectángulo 10">
            <a:extLst>
              <a:ext uri="{FF2B5EF4-FFF2-40B4-BE49-F238E27FC236}">
                <a16:creationId xmlns:a16="http://schemas.microsoft.com/office/drawing/2014/main" id="{CE5E6FCC-F5FE-4E85-9298-20A601C1C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19" y="1092199"/>
            <a:ext cx="8282198" cy="1641841"/>
          </a:xfrm>
          <a:prstGeom prst="rect">
            <a:avLst/>
          </a:prstGeom>
        </p:spPr>
        <p:txBody>
          <a:bodyPr wrap="square" lIns="0" tIns="0" rIns="0" bIns="0" numCol="1" spcCol="144000">
            <a:noAutofit/>
          </a:bodyPr>
          <a:lstStyle/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baseline="-250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4"/>
              </a:buBlip>
            </a:pPr>
            <a:endParaRPr lang="es-ES" altLang="es-ES" sz="15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</p:txBody>
      </p:sp>
      <p:graphicFrame>
        <p:nvGraphicFramePr>
          <p:cNvPr id="3" name="Tabla 6">
            <a:extLst>
              <a:ext uri="{FF2B5EF4-FFF2-40B4-BE49-F238E27FC236}">
                <a16:creationId xmlns:a16="http://schemas.microsoft.com/office/drawing/2014/main" id="{2B05FBDA-5C72-475C-9A4A-2477F6E4A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345182"/>
              </p:ext>
            </p:extLst>
          </p:nvPr>
        </p:nvGraphicFramePr>
        <p:xfrm>
          <a:off x="323943" y="1439195"/>
          <a:ext cx="7729359" cy="16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635">
                  <a:extLst>
                    <a:ext uri="{9D8B030D-6E8A-4147-A177-3AD203B41FA5}">
                      <a16:colId xmlns:a16="http://schemas.microsoft.com/office/drawing/2014/main" val="551646807"/>
                    </a:ext>
                  </a:extLst>
                </a:gridCol>
                <a:gridCol w="1112110">
                  <a:extLst>
                    <a:ext uri="{9D8B030D-6E8A-4147-A177-3AD203B41FA5}">
                      <a16:colId xmlns:a16="http://schemas.microsoft.com/office/drawing/2014/main" val="2520816748"/>
                    </a:ext>
                  </a:extLst>
                </a:gridCol>
                <a:gridCol w="1013072">
                  <a:extLst>
                    <a:ext uri="{9D8B030D-6E8A-4147-A177-3AD203B41FA5}">
                      <a16:colId xmlns:a16="http://schemas.microsoft.com/office/drawing/2014/main" val="765444514"/>
                    </a:ext>
                  </a:extLst>
                </a:gridCol>
                <a:gridCol w="1245474">
                  <a:extLst>
                    <a:ext uri="{9D8B030D-6E8A-4147-A177-3AD203B41FA5}">
                      <a16:colId xmlns:a16="http://schemas.microsoft.com/office/drawing/2014/main" val="4021686828"/>
                    </a:ext>
                  </a:extLst>
                </a:gridCol>
                <a:gridCol w="1499044">
                  <a:extLst>
                    <a:ext uri="{9D8B030D-6E8A-4147-A177-3AD203B41FA5}">
                      <a16:colId xmlns:a16="http://schemas.microsoft.com/office/drawing/2014/main" val="2594214961"/>
                    </a:ext>
                  </a:extLst>
                </a:gridCol>
                <a:gridCol w="1857024">
                  <a:extLst>
                    <a:ext uri="{9D8B030D-6E8A-4147-A177-3AD203B41FA5}">
                      <a16:colId xmlns:a16="http://schemas.microsoft.com/office/drawing/2014/main" val="7420974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La Máscara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/>
                        <a:t>Titanic</a:t>
                      </a:r>
                      <a:endParaRPr lang="es-E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El Padrino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Misión Imposible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 err="1"/>
                        <a:t>The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Disaster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Artist</a:t>
                      </a:r>
                      <a:endParaRPr lang="es-E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172971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Rafa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?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?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42742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Antonio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?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080160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Raúl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?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12476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Guillermo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?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?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68844872"/>
                  </a:ext>
                </a:extLst>
              </a:tr>
            </a:tbl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D1B9BACE-048F-4427-87FC-83C43D088F4A}"/>
              </a:ext>
            </a:extLst>
          </p:cNvPr>
          <p:cNvSpPr txBox="1"/>
          <p:nvPr/>
        </p:nvSpPr>
        <p:spPr>
          <a:xfrm>
            <a:off x="426619" y="1029780"/>
            <a:ext cx="50292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50" b="1" i="1" dirty="0" err="1">
                <a:solidFill>
                  <a:srgbClr val="25282A"/>
                </a:solidFill>
                <a:latin typeface="Core Sans C 45 Regular" panose="020B0603030302020204" pitchFamily="34" charset="0"/>
              </a:rPr>
              <a:t>Factorización</a:t>
            </a:r>
            <a:r>
              <a:rPr lang="pt-BR" sz="1350" b="1" i="1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 matricial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7EBA1B1-F77C-4166-B982-9F78C3C883F8}"/>
                  </a:ext>
                </a:extLst>
              </p:cNvPr>
              <p:cNvSpPr txBox="1"/>
              <p:nvPr/>
            </p:nvSpPr>
            <p:spPr>
              <a:xfrm>
                <a:off x="60599" y="3068858"/>
                <a:ext cx="1827936" cy="8622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ES" sz="150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ES" sz="150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150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ES" sz="150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ES" sz="150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ES" sz="150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s-ES" sz="1050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7EBA1B1-F77C-4166-B982-9F78C3C88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9" y="3068858"/>
                <a:ext cx="1827936" cy="8622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>
            <a:extLst>
              <a:ext uri="{FF2B5EF4-FFF2-40B4-BE49-F238E27FC236}">
                <a16:creationId xmlns:a16="http://schemas.microsoft.com/office/drawing/2014/main" id="{741CD286-527C-40AF-8781-EC7752ECC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571" y="3129758"/>
            <a:ext cx="1178719" cy="6357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F57906FF-6EDE-4BD6-AE3C-7630E2F57CDE}"/>
                  </a:ext>
                </a:extLst>
              </p:cNvPr>
              <p:cNvSpPr txBox="1"/>
              <p:nvPr/>
            </p:nvSpPr>
            <p:spPr>
              <a:xfrm>
                <a:off x="4430874" y="3101406"/>
                <a:ext cx="521494" cy="7155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5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s-ES" sz="1050" dirty="0"/>
              </a:p>
            </p:txBody>
          </p:sp>
        </mc:Choice>
        <mc:Fallback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F57906FF-6EDE-4BD6-AE3C-7630E2F57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874" y="3101406"/>
                <a:ext cx="521494" cy="715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Nube 25">
            <a:extLst>
              <a:ext uri="{FF2B5EF4-FFF2-40B4-BE49-F238E27FC236}">
                <a16:creationId xmlns:a16="http://schemas.microsoft.com/office/drawing/2014/main" id="{FD1DB44A-B60D-464A-87E5-4B1E2C5F0E97}"/>
              </a:ext>
            </a:extLst>
          </p:cNvPr>
          <p:cNvSpPr/>
          <p:nvPr/>
        </p:nvSpPr>
        <p:spPr>
          <a:xfrm>
            <a:off x="5705475" y="73819"/>
            <a:ext cx="3372352" cy="1390650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solidFill>
                <a:schemeClr val="tx1"/>
              </a:solidFill>
            </a:endParaRP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La factorización consiste en expresar un problema grande como producto de factores más pequeños, </a:t>
            </a:r>
            <a:r>
              <a:rPr lang="es-ES" sz="1200" dirty="0" err="1">
                <a:solidFill>
                  <a:schemeClr val="tx1"/>
                </a:solidFill>
              </a:rPr>
              <a:t>e.g</a:t>
            </a:r>
            <a:r>
              <a:rPr lang="es-E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s-ES" sz="1800" dirty="0">
                <a:solidFill>
                  <a:schemeClr val="tx1"/>
                </a:solidFill>
              </a:rPr>
              <a:t>55 = 5 x 11</a:t>
            </a:r>
          </a:p>
          <a:p>
            <a:pPr algn="ctr"/>
            <a:endParaRPr lang="es-ES" sz="1050"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3BF5E23B-8D22-4649-A62A-C904E44D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258" y="3129758"/>
            <a:ext cx="1178719" cy="6357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F78CBACC-2BB7-4487-94C0-D796F37E09E0}"/>
                  </a:ext>
                </a:extLst>
              </p:cNvPr>
              <p:cNvSpPr txBox="1"/>
              <p:nvPr/>
            </p:nvSpPr>
            <p:spPr>
              <a:xfrm>
                <a:off x="2189562" y="3101406"/>
                <a:ext cx="521494" cy="7155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50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s-ES" sz="1050" dirty="0"/>
              </a:p>
            </p:txBody>
          </p:sp>
        </mc:Choice>
        <mc:Fallback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F78CBACC-2BB7-4487-94C0-D796F37E0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562" y="3101406"/>
                <a:ext cx="521494" cy="7155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4BC471FF-0BBE-44BB-B256-81777EED8583}"/>
                  </a:ext>
                </a:extLst>
              </p:cNvPr>
              <p:cNvSpPr txBox="1"/>
              <p:nvPr/>
            </p:nvSpPr>
            <p:spPr>
              <a:xfrm>
                <a:off x="2004205" y="3959519"/>
                <a:ext cx="676467" cy="8622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sz="15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15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15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0.40</m:t>
                              </m:r>
                            </m:e>
                            <m:e>
                              <m:r>
                                <a:rPr lang="es-ES" sz="105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0.55</m:t>
                              </m:r>
                            </m:e>
                            <m:e>
                              <m:r>
                                <a:rPr lang="es-ES" sz="105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0.68</m:t>
                              </m:r>
                            </m:e>
                            <m:e>
                              <m:r>
                                <a:rPr lang="es-ES" sz="105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0.27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050" dirty="0"/>
              </a:p>
            </p:txBody>
          </p:sp>
        </mc:Choice>
        <mc:Fallback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4BC471FF-0BBE-44BB-B256-81777EED8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205" y="3959519"/>
                <a:ext cx="676467" cy="8622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DE0713B3-FC54-4B1D-860A-D2AEA62DB0F8}"/>
                  </a:ext>
                </a:extLst>
              </p:cNvPr>
              <p:cNvSpPr txBox="1"/>
              <p:nvPr/>
            </p:nvSpPr>
            <p:spPr>
              <a:xfrm>
                <a:off x="842566" y="4207061"/>
                <a:ext cx="4586288" cy="317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500" i="1">
                          <a:latin typeface="Cambria Math" panose="02040503050406030204" pitchFamily="18" charset="0"/>
                        </a:rPr>
                        <m:t>     ⋅  </m:t>
                      </m:r>
                      <m:d>
                        <m:dPr>
                          <m:ctrlPr>
                            <a:rPr lang="es-ES" sz="15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5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9.88</m:t>
                          </m:r>
                        </m:e>
                      </m:d>
                      <m:r>
                        <a:rPr lang="es-ES" sz="105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s-ES" sz="105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s-ES" sz="1050" dirty="0"/>
              </a:p>
            </p:txBody>
          </p:sp>
        </mc:Choice>
        <mc:Fallback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DE0713B3-FC54-4B1D-860A-D2AEA62D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66" y="4207061"/>
                <a:ext cx="4586288" cy="3178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DD145F65-056A-4DD0-B176-E61D9FFD4D36}"/>
                  </a:ext>
                </a:extLst>
              </p:cNvPr>
              <p:cNvSpPr txBox="1"/>
              <p:nvPr/>
            </p:nvSpPr>
            <p:spPr>
              <a:xfrm>
                <a:off x="3728602" y="4239018"/>
                <a:ext cx="27693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sz="15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5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15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s-ES" sz="15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.27</m:t>
                                </m:r>
                              </m:e>
                              <m:e>
                                <m:r>
                                  <a:rPr lang="es-ES" sz="15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0.68</m:t>
                                </m:r>
                              </m:e>
                              <m:e>
                                <m:r>
                                  <a:rPr lang="es-ES" sz="15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0.41</m:t>
                                </m:r>
                              </m:e>
                              <m:e>
                                <m:r>
                                  <a:rPr lang="es-ES" sz="15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0.45</m:t>
                                </m:r>
                              </m:e>
                              <m:e>
                                <m:r>
                                  <a:rPr lang="es-ES" sz="15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0.31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105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DD145F65-056A-4DD0-B176-E61D9FFD4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602" y="4239018"/>
                <a:ext cx="2769348" cy="230832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7555787B-D468-4FF0-87E3-7A2EE24F629B}"/>
                  </a:ext>
                </a:extLst>
              </p:cNvPr>
              <p:cNvSpPr txBox="1"/>
              <p:nvPr/>
            </p:nvSpPr>
            <p:spPr>
              <a:xfrm>
                <a:off x="5411428" y="3931818"/>
                <a:ext cx="4586288" cy="8683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2.7</m:t>
                                </m:r>
                              </m:e>
                              <m:e>
                                <m:r>
                                  <a:rPr lang="es-ES" sz="135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1.6</m:t>
                                </m:r>
                              </m:e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e>
                              <m:e>
                                <m:r>
                                  <a:rPr lang="es-ES" sz="135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135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3.7</m:t>
                                </m:r>
                              </m:e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2.3</m:t>
                                </m:r>
                              </m:e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2.5</m:t>
                                </m:r>
                              </m:e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1.7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e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4.5</m:t>
                                </m:r>
                              </m:e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2.8</m:t>
                                </m:r>
                              </m:e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ES" sz="135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a:rPr lang="es-ES" sz="135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e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  <m:e>
                                <m:r>
                                  <a:rPr lang="es-ES" sz="135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1050" dirty="0"/>
              </a:p>
            </p:txBody>
          </p:sp>
        </mc:Choice>
        <mc:Fallback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7555787B-D468-4FF0-87E3-7A2EE24F6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428" y="3931818"/>
                <a:ext cx="4586288" cy="8683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uadroTexto 43">
            <a:extLst>
              <a:ext uri="{FF2B5EF4-FFF2-40B4-BE49-F238E27FC236}">
                <a16:creationId xmlns:a16="http://schemas.microsoft.com/office/drawing/2014/main" id="{9A65CED1-B136-474D-8E12-C7ACC14D90DB}"/>
              </a:ext>
            </a:extLst>
          </p:cNvPr>
          <p:cNvSpPr txBox="1"/>
          <p:nvPr/>
        </p:nvSpPr>
        <p:spPr>
          <a:xfrm>
            <a:off x="2189561" y="4866501"/>
            <a:ext cx="458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noProof="1">
                <a:solidFill>
                  <a:srgbClr val="92D050"/>
                </a:solidFill>
                <a:latin typeface="Core Sans C 45 Regular" panose="020B0603030302020204" pitchFamily="34" charset="0"/>
              </a:rPr>
              <a:t>Recomiendo ítems con mayor valor en la matriz</a:t>
            </a:r>
            <a:endParaRPr lang="es-E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1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  <p:bldP spid="41" grpId="0"/>
      <p:bldP spid="45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A684-1668-4A2A-A170-A1D3E7FA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Problemas frecuentes</a:t>
            </a:r>
            <a:endParaRPr lang="en-US" dirty="0"/>
          </a:p>
        </p:txBody>
      </p:sp>
      <p:graphicFrame>
        <p:nvGraphicFramePr>
          <p:cNvPr id="4" name="Tabla 5">
            <a:extLst>
              <a:ext uri="{FF2B5EF4-FFF2-40B4-BE49-F238E27FC236}">
                <a16:creationId xmlns:a16="http://schemas.microsoft.com/office/drawing/2014/main" id="{B37CC303-9A6D-455E-ADD6-90A44F785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561820"/>
              </p:ext>
            </p:extLst>
          </p:nvPr>
        </p:nvGraphicFramePr>
        <p:xfrm>
          <a:off x="80242" y="2403782"/>
          <a:ext cx="8974952" cy="268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969">
                  <a:extLst>
                    <a:ext uri="{9D8B030D-6E8A-4147-A177-3AD203B41FA5}">
                      <a16:colId xmlns:a16="http://schemas.microsoft.com/office/drawing/2014/main" val="3611366823"/>
                    </a:ext>
                  </a:extLst>
                </a:gridCol>
                <a:gridCol w="3568005">
                  <a:extLst>
                    <a:ext uri="{9D8B030D-6E8A-4147-A177-3AD203B41FA5}">
                      <a16:colId xmlns:a16="http://schemas.microsoft.com/office/drawing/2014/main" val="4011908953"/>
                    </a:ext>
                  </a:extLst>
                </a:gridCol>
                <a:gridCol w="4092978">
                  <a:extLst>
                    <a:ext uri="{9D8B030D-6E8A-4147-A177-3AD203B41FA5}">
                      <a16:colId xmlns:a16="http://schemas.microsoft.com/office/drawing/2014/main" val="2077529966"/>
                    </a:ext>
                  </a:extLst>
                </a:gridCol>
              </a:tblGrid>
              <a:tr h="415797">
                <a:tc>
                  <a:txBody>
                    <a:bodyPr/>
                    <a:lstStyle/>
                    <a:p>
                      <a:r>
                        <a:rPr lang="es-ES" sz="1400" dirty="0"/>
                        <a:t>Técnica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Ventajas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Desventajas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23481080"/>
                  </a:ext>
                </a:extLst>
              </a:tr>
              <a:tr h="717678">
                <a:tc>
                  <a:txBody>
                    <a:bodyPr/>
                    <a:lstStyle/>
                    <a:p>
                      <a:r>
                        <a:rPr lang="es-ES" sz="1400" u="none" dirty="0">
                          <a:latin typeface="Core Sans C 45 Regular" panose="020B0603030302020204" pitchFamily="34" charset="0"/>
                        </a:rPr>
                        <a:t>User-User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Fácil de implementar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Diversidad en las recomendaciones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 err="1">
                          <a:latin typeface="Core Sans C 45 Regular" panose="020B0603030302020204" pitchFamily="34" charset="0"/>
                        </a:rPr>
                        <a:t>Sparsity</a:t>
                      </a:r>
                      <a:endParaRPr lang="es-ES" sz="1400" dirty="0">
                        <a:latin typeface="Core Sans C 45 Regular" panose="020B06030303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Lento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 err="1">
                          <a:latin typeface="Core Sans C 45 Regular" panose="020B0603030302020204" pitchFamily="34" charset="0"/>
                        </a:rPr>
                        <a:t>Cold</a:t>
                      </a: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 </a:t>
                      </a:r>
                      <a:r>
                        <a:rPr lang="es-ES" sz="1400" dirty="0" err="1">
                          <a:latin typeface="Core Sans C 45 Regular" panose="020B0603030302020204" pitchFamily="34" charset="0"/>
                        </a:rPr>
                        <a:t>start</a:t>
                      </a: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 para usuarios e </a:t>
                      </a:r>
                      <a:r>
                        <a:rPr lang="es-ES" sz="1400" dirty="0" err="1">
                          <a:latin typeface="Core Sans C 45 Regular" panose="020B0603030302020204" pitchFamily="34" charset="0"/>
                        </a:rPr>
                        <a:t>items</a:t>
                      </a:r>
                      <a:endParaRPr lang="es-ES" sz="1400" dirty="0">
                        <a:latin typeface="Core Sans C 45 Regular" panose="020B06030303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63484740"/>
                  </a:ext>
                </a:extLst>
              </a:tr>
              <a:tr h="982980">
                <a:tc>
                  <a:txBody>
                    <a:bodyPr/>
                    <a:lstStyle/>
                    <a:p>
                      <a:r>
                        <a:rPr lang="es-ES" sz="1400" dirty="0" err="1">
                          <a:latin typeface="Core Sans C 45 Regular" panose="020B0603030302020204" pitchFamily="34" charset="0"/>
                        </a:rPr>
                        <a:t>Item-Item</a:t>
                      </a:r>
                      <a:endParaRPr lang="es-ES" sz="1400" dirty="0">
                        <a:latin typeface="Core Sans C 45 Regular" panose="020B06030303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La recomendación sólo depende de los gustos del usuario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Puedo recomendar ítems que no han sido puntuados por usuarios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Menos computación (ítems&lt;&lt;</a:t>
                      </a:r>
                      <a:r>
                        <a:rPr lang="es-ES" sz="1400" dirty="0" err="1">
                          <a:latin typeface="Core Sans C 45 Regular" panose="020B0603030302020204" pitchFamily="34" charset="0"/>
                        </a:rPr>
                        <a:t>users</a:t>
                      </a: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 err="1">
                          <a:latin typeface="Core Sans C 45 Regular" panose="020B0603030302020204" pitchFamily="34" charset="0"/>
                        </a:rPr>
                        <a:t>Sparsity</a:t>
                      </a:r>
                      <a:endParaRPr lang="es-ES" sz="1400" dirty="0">
                        <a:latin typeface="Core Sans C 45 Regular" panose="020B06030303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Menor diversidad en las recomendaciones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Necesidad de etiquetado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42837116"/>
                  </a:ext>
                </a:extLst>
              </a:tr>
              <a:tr h="415797">
                <a:tc>
                  <a:txBody>
                    <a:bodyPr/>
                    <a:lstStyle/>
                    <a:p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Factorización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Más rápido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 err="1">
                          <a:latin typeface="Core Sans C 45 Regular" panose="020B0603030302020204" pitchFamily="34" charset="0"/>
                        </a:rPr>
                        <a:t>Transparency</a:t>
                      </a:r>
                      <a:endParaRPr lang="es-ES" sz="1400" dirty="0">
                        <a:latin typeface="Core Sans C 45 Regular" panose="020B06030303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81762379"/>
                  </a:ext>
                </a:extLst>
              </a:tr>
            </a:tbl>
          </a:graphicData>
        </a:graphic>
      </p:graphicFrame>
      <p:sp>
        <p:nvSpPr>
          <p:cNvPr id="6" name="Rectángulo 10">
            <a:extLst>
              <a:ext uri="{FF2B5EF4-FFF2-40B4-BE49-F238E27FC236}">
                <a16:creationId xmlns:a16="http://schemas.microsoft.com/office/drawing/2014/main" id="{C5941D3D-6613-4A5A-8EE7-2100867A4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19" y="1092199"/>
            <a:ext cx="8282198" cy="1641841"/>
          </a:xfrm>
          <a:prstGeom prst="rect">
            <a:avLst/>
          </a:prstGeom>
        </p:spPr>
        <p:txBody>
          <a:bodyPr wrap="square" lIns="0" tIns="0" rIns="0" bIns="0" numCol="1" spcCol="144000">
            <a:noAutofit/>
          </a:bodyPr>
          <a:lstStyle/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r>
              <a:rPr lang="es-ES" i="1" noProof="1">
                <a:solidFill>
                  <a:srgbClr val="25282A"/>
                </a:solidFill>
                <a:latin typeface="Core Sans C 45 Regular" panose="020B0603030302020204" pitchFamily="34" charset="0"/>
              </a:rPr>
              <a:t>Cold-start</a:t>
            </a:r>
            <a:r>
              <a:rPr lang="es-ES" noProof="1">
                <a:solidFill>
                  <a:srgbClr val="25282A"/>
                </a:solidFill>
                <a:latin typeface="Core Sans C 45 Regular" panose="020B0603030302020204" pitchFamily="34" charset="0"/>
              </a:rPr>
              <a:t>: Un usuario/item nuevo no tiene suficiente información como para asignarle recomendaciones</a:t>
            </a:r>
          </a:p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r>
              <a:rPr lang="es-ES" altLang="es-ES" i="1" noProof="1">
                <a:solidFill>
                  <a:srgbClr val="25282A"/>
                </a:solidFill>
                <a:latin typeface="Core Sans C 45 Regular" panose="020B0603030302020204" pitchFamily="34" charset="0"/>
              </a:rPr>
              <a:t>Sparsity</a:t>
            </a:r>
            <a:r>
              <a:rPr lang="es-ES" altLang="es-ES" noProof="1">
                <a:solidFill>
                  <a:srgbClr val="25282A"/>
                </a:solidFill>
                <a:latin typeface="Core Sans C 45 Regular" panose="020B0603030302020204" pitchFamily="34" charset="0"/>
              </a:rPr>
              <a:t>: Muy poca gente califica los ítems</a:t>
            </a:r>
          </a:p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r>
              <a:rPr lang="es-ES" altLang="es-ES" i="1" noProof="1">
                <a:solidFill>
                  <a:srgbClr val="25282A"/>
                </a:solidFill>
                <a:latin typeface="Core Sans C 45 Regular" panose="020B0603030302020204" pitchFamily="34" charset="0"/>
              </a:rPr>
              <a:t>Transparency</a:t>
            </a:r>
            <a:r>
              <a:rPr lang="es-ES" altLang="es-ES" noProof="1">
                <a:solidFill>
                  <a:srgbClr val="25282A"/>
                </a:solidFill>
                <a:latin typeface="Core Sans C 45 Regular" panose="020B0603030302020204" pitchFamily="34" charset="0"/>
              </a:rPr>
              <a:t>: No se pueden explicar los motivos de las recomendaciones</a:t>
            </a:r>
            <a:endParaRPr lang="es-ES" altLang="es-ES" baseline="-250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endParaRPr lang="es-ES" altLang="es-ES" sz="15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4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365975" y="134592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¡Gracias!</a:t>
            </a:r>
            <a:endParaRPr sz="4800"/>
          </a:p>
        </p:txBody>
      </p:sp>
      <p:sp>
        <p:nvSpPr>
          <p:cNvPr id="143" name="Google Shape;143;p26"/>
          <p:cNvSpPr/>
          <p:nvPr/>
        </p:nvSpPr>
        <p:spPr>
          <a:xfrm rot="5400000">
            <a:off x="-2453700" y="2453700"/>
            <a:ext cx="5144100" cy="236700"/>
          </a:xfrm>
          <a:prstGeom prst="rect">
            <a:avLst/>
          </a:prstGeom>
          <a:solidFill>
            <a:srgbClr val="007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A684-1668-4A2A-A170-A1D3E7FA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 sistema de recomendación?</a:t>
            </a:r>
            <a:endParaRPr lang="en-US" dirty="0"/>
          </a:p>
        </p:txBody>
      </p:sp>
      <p:pic>
        <p:nvPicPr>
          <p:cNvPr id="9" name="Picture 2" descr="https://cdn-images-1.medium.com/max/1200/1*YSDKzjONGi1xB6ub2gidXw.jpeg">
            <a:extLst>
              <a:ext uri="{FF2B5EF4-FFF2-40B4-BE49-F238E27FC236}">
                <a16:creationId xmlns:a16="http://schemas.microsoft.com/office/drawing/2014/main" id="{D368A6B8-0FC5-4F69-ABCF-E6A67BFD3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005" y="2184784"/>
            <a:ext cx="3496217" cy="295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0">
            <a:extLst>
              <a:ext uri="{FF2B5EF4-FFF2-40B4-BE49-F238E27FC236}">
                <a16:creationId xmlns:a16="http://schemas.microsoft.com/office/drawing/2014/main" id="{CE5E6FCC-F5FE-4E85-9298-20A601C1C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19" y="1092199"/>
            <a:ext cx="7588669" cy="1641841"/>
          </a:xfrm>
          <a:prstGeom prst="rect">
            <a:avLst/>
          </a:prstGeom>
        </p:spPr>
        <p:txBody>
          <a:bodyPr wrap="square" lIns="0" tIns="0" rIns="0" bIns="0" numCol="1" spcCol="144000">
            <a:noAutofit/>
          </a:bodyPr>
          <a:lstStyle/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3"/>
              </a:buBlip>
            </a:pPr>
            <a:r>
              <a:rPr lang="es-ES" altLang="es-ES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Soluciones que realizan recomendaciones para emparejar usuarios con productos</a:t>
            </a:r>
          </a:p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3"/>
              </a:buBlip>
            </a:pPr>
            <a:r>
              <a:rPr lang="es-ES" altLang="es-ES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El objetivo es ayudar a los usuarios a tomar decisiones frente a grandes cantidades de información, mejorando la experiencia de usuario y reduciendo el tiempo empleado en la selección de productos a consumir.</a:t>
            </a: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r>
              <a:rPr lang="es-ES" altLang="es-ES" sz="1050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 </a:t>
            </a: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baseline="-250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3"/>
              </a:buBlip>
            </a:pPr>
            <a:endParaRPr lang="es-ES" altLang="es-ES" sz="15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</p:txBody>
      </p:sp>
      <p:pic>
        <p:nvPicPr>
          <p:cNvPr id="1026" name="Picture 2" descr="Recommendation Systems in Machine Learning">
            <a:extLst>
              <a:ext uri="{FF2B5EF4-FFF2-40B4-BE49-F238E27FC236}">
                <a16:creationId xmlns:a16="http://schemas.microsoft.com/office/drawing/2014/main" id="{297C6E60-79D8-486E-9E29-5D817F894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12" y="2415790"/>
            <a:ext cx="3231328" cy="204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A684-1668-4A2A-A170-A1D3E7FA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Filtrado colaborativo</a:t>
            </a:r>
            <a:endParaRPr lang="en-US" dirty="0"/>
          </a:p>
        </p:txBody>
      </p:sp>
      <p:sp>
        <p:nvSpPr>
          <p:cNvPr id="13" name="Rectángulo 10">
            <a:extLst>
              <a:ext uri="{FF2B5EF4-FFF2-40B4-BE49-F238E27FC236}">
                <a16:creationId xmlns:a16="http://schemas.microsoft.com/office/drawing/2014/main" id="{CE5E6FCC-F5FE-4E85-9298-20A601C1C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19" y="1092199"/>
            <a:ext cx="8282198" cy="1641841"/>
          </a:xfrm>
          <a:prstGeom prst="rect">
            <a:avLst/>
          </a:prstGeom>
        </p:spPr>
        <p:txBody>
          <a:bodyPr wrap="square" lIns="0" tIns="0" rIns="0" bIns="0" numCol="1" spcCol="144000">
            <a:noAutofit/>
          </a:bodyPr>
          <a:lstStyle/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r>
              <a:rPr lang="es-ES" noProof="1">
                <a:solidFill>
                  <a:srgbClr val="25282A"/>
                </a:solidFill>
                <a:latin typeface="Core Sans C 45 Regular" panose="020B0603030302020204" pitchFamily="34" charset="0"/>
              </a:rPr>
              <a:t>Utilizan a usuarios con gustos afines u objetos similares para estimar recomendaciones</a:t>
            </a:r>
            <a:r>
              <a:rPr lang="es-ES" noProof="1">
                <a:solidFill>
                  <a:srgbClr val="333333"/>
                </a:solidFill>
                <a:latin typeface="Core Sans C 45 Regular" panose="020B0603030302020204" pitchFamily="34" charset="0"/>
              </a:rPr>
              <a:t>. </a:t>
            </a:r>
            <a:endParaRPr lang="es-ES" altLang="es-ES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baseline="-250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endParaRPr lang="es-ES" altLang="es-ES" sz="15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D1291-E0B7-409A-8447-6C9F783FE728}"/>
              </a:ext>
            </a:extLst>
          </p:cNvPr>
          <p:cNvSpPr txBox="1">
            <a:spLocks/>
          </p:cNvSpPr>
          <p:nvPr/>
        </p:nvSpPr>
        <p:spPr>
          <a:xfrm>
            <a:off x="435184" y="1628903"/>
            <a:ext cx="7886700" cy="36414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350" b="1" i="1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User – User</a:t>
            </a:r>
          </a:p>
          <a:p>
            <a:pPr marL="342900" lvl="1" indent="0">
              <a:buNone/>
            </a:pPr>
            <a:r>
              <a:rPr lang="pt-BR" sz="1400" dirty="0" err="1">
                <a:solidFill>
                  <a:srgbClr val="25282A"/>
                </a:solidFill>
                <a:latin typeface="Core Sans C 45 Regular" panose="020B0603030302020204" pitchFamily="34" charset="0"/>
              </a:rPr>
              <a:t>Estos</a:t>
            </a:r>
            <a:r>
              <a:rPr lang="pt-BR" sz="1400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 algoritmos </a:t>
            </a:r>
            <a:r>
              <a:rPr lang="pt-BR" sz="1400" dirty="0" err="1">
                <a:solidFill>
                  <a:srgbClr val="25282A"/>
                </a:solidFill>
                <a:latin typeface="Core Sans C 45 Regular" panose="020B0603030302020204" pitchFamily="34" charset="0"/>
              </a:rPr>
              <a:t>realizan</a:t>
            </a:r>
            <a:r>
              <a:rPr lang="pt-BR" sz="1400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 </a:t>
            </a:r>
            <a:r>
              <a:rPr lang="pt-BR" sz="1400" dirty="0" err="1">
                <a:solidFill>
                  <a:srgbClr val="25282A"/>
                </a:solidFill>
                <a:latin typeface="Core Sans C 45 Regular" panose="020B0603030302020204" pitchFamily="34" charset="0"/>
              </a:rPr>
              <a:t>recomendaciones</a:t>
            </a:r>
            <a:r>
              <a:rPr lang="pt-BR" sz="1400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 utilizando </a:t>
            </a:r>
            <a:r>
              <a:rPr lang="pt-BR" sz="1400" dirty="0" err="1">
                <a:solidFill>
                  <a:srgbClr val="25282A"/>
                </a:solidFill>
                <a:latin typeface="Core Sans C 45 Regular" panose="020B0603030302020204" pitchFamily="34" charset="0"/>
              </a:rPr>
              <a:t>los</a:t>
            </a:r>
            <a:r>
              <a:rPr lang="pt-BR" sz="1400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 consumos de </a:t>
            </a:r>
            <a:r>
              <a:rPr lang="pt-BR" sz="1400" dirty="0" err="1">
                <a:solidFill>
                  <a:srgbClr val="25282A"/>
                </a:solidFill>
                <a:latin typeface="Core Sans C 45 Regular" panose="020B0603030302020204" pitchFamily="34" charset="0"/>
              </a:rPr>
              <a:t>otros</a:t>
            </a:r>
            <a:r>
              <a:rPr lang="pt-BR" sz="1400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 </a:t>
            </a:r>
            <a:r>
              <a:rPr lang="pt-BR" sz="1400" dirty="0" err="1">
                <a:solidFill>
                  <a:srgbClr val="25282A"/>
                </a:solidFill>
                <a:latin typeface="Core Sans C 45 Regular" panose="020B0603030302020204" pitchFamily="34" charset="0"/>
              </a:rPr>
              <a:t>usuarios</a:t>
            </a:r>
            <a:r>
              <a:rPr lang="pt-BR" sz="1400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 y la </a:t>
            </a:r>
            <a:r>
              <a:rPr lang="pt-BR" sz="1400" dirty="0" err="1">
                <a:solidFill>
                  <a:srgbClr val="25282A"/>
                </a:solidFill>
                <a:latin typeface="Core Sans C 45 Regular" panose="020B0603030302020204" pitchFamily="34" charset="0"/>
              </a:rPr>
              <a:t>afinidad</a:t>
            </a:r>
            <a:r>
              <a:rPr lang="pt-BR" sz="1400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 entre </a:t>
            </a:r>
            <a:r>
              <a:rPr lang="pt-BR" sz="1400" dirty="0" err="1">
                <a:solidFill>
                  <a:srgbClr val="25282A"/>
                </a:solidFill>
                <a:latin typeface="Core Sans C 45 Regular" panose="020B0603030302020204" pitchFamily="34" charset="0"/>
              </a:rPr>
              <a:t>éstos</a:t>
            </a:r>
            <a:r>
              <a:rPr lang="pt-BR" sz="1400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.</a:t>
            </a:r>
          </a:p>
          <a:p>
            <a:pPr marL="342900" lvl="1" indent="0">
              <a:buNone/>
            </a:pPr>
            <a:endParaRPr lang="pt-BR" sz="135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marL="0" indent="0">
              <a:buNone/>
            </a:pPr>
            <a:endParaRPr lang="pt-BR" sz="2100" dirty="0">
              <a:latin typeface="Core Sans C 45 Regular" panose="020B0603030302020204" pitchFamily="34" charset="0"/>
            </a:endParaRPr>
          </a:p>
          <a:p>
            <a:pPr marL="0" indent="0">
              <a:buNone/>
            </a:pPr>
            <a:endParaRPr lang="pt-BR" sz="2100" dirty="0">
              <a:latin typeface="Core Sans C 45 Regular" panose="020B0603030302020204" pitchFamily="34" charset="0"/>
            </a:endParaRPr>
          </a:p>
        </p:txBody>
      </p:sp>
      <p:pic>
        <p:nvPicPr>
          <p:cNvPr id="8" name="Picture 16" descr="Resultado de imagen de leboro imagenes">
            <a:extLst>
              <a:ext uri="{FF2B5EF4-FFF2-40B4-BE49-F238E27FC236}">
                <a16:creationId xmlns:a16="http://schemas.microsoft.com/office/drawing/2014/main" id="{085F3406-EB9A-4BB3-943D-C23F2F9E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690" y="4142296"/>
            <a:ext cx="816338" cy="54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n de atletico de madrid escudo">
            <a:extLst>
              <a:ext uri="{FF2B5EF4-FFF2-40B4-BE49-F238E27FC236}">
                <a16:creationId xmlns:a16="http://schemas.microsoft.com/office/drawing/2014/main" id="{DEB1DF1F-9A13-44AA-AFEB-1A51DF280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279" y="4145588"/>
            <a:ext cx="558539" cy="55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Resultado de imagen de lnfs logo">
            <a:extLst>
              <a:ext uri="{FF2B5EF4-FFF2-40B4-BE49-F238E27FC236}">
                <a16:creationId xmlns:a16="http://schemas.microsoft.com/office/drawing/2014/main" id="{93DAFE02-2243-4B99-8621-396ED24B3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671" y="4165195"/>
            <a:ext cx="423865" cy="50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Resultado de imagen de asobal logo">
            <a:extLst>
              <a:ext uri="{FF2B5EF4-FFF2-40B4-BE49-F238E27FC236}">
                <a16:creationId xmlns:a16="http://schemas.microsoft.com/office/drawing/2014/main" id="{F69A4EFF-307A-420D-A863-7DFF98CB1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73" y="4165195"/>
            <a:ext cx="398957" cy="55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sultado de imagen de atletico de madrid escudo">
            <a:extLst>
              <a:ext uri="{FF2B5EF4-FFF2-40B4-BE49-F238E27FC236}">
                <a16:creationId xmlns:a16="http://schemas.microsoft.com/office/drawing/2014/main" id="{41EF6DA2-BD6C-4BB7-8C15-940DB8129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896" y="4219483"/>
            <a:ext cx="558539" cy="55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Resultado de imagen de lnfs logo">
            <a:extLst>
              <a:ext uri="{FF2B5EF4-FFF2-40B4-BE49-F238E27FC236}">
                <a16:creationId xmlns:a16="http://schemas.microsoft.com/office/drawing/2014/main" id="{81861B5A-A5B7-4D59-B28C-0945547D5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87" y="4239090"/>
            <a:ext cx="423865" cy="50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B2F34A20-E7F8-479B-88C1-A9903711F61C}"/>
              </a:ext>
            </a:extLst>
          </p:cNvPr>
          <p:cNvCxnSpPr>
            <a:endCxn id="12" idx="0"/>
          </p:cNvCxnSpPr>
          <p:nvPr/>
        </p:nvCxnSpPr>
        <p:spPr>
          <a:xfrm flipH="1">
            <a:off x="1590603" y="3788765"/>
            <a:ext cx="702946" cy="376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483821D-77E5-4460-98CA-82990152BED5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93549" y="3788765"/>
            <a:ext cx="0" cy="356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C38611CB-C48C-430F-890A-8985ADD293C0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293549" y="3788765"/>
            <a:ext cx="811310" cy="353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5D553CDB-F084-4DF7-84E5-D1C8D54B0246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379220" y="3791860"/>
            <a:ext cx="909860" cy="44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6766683-8193-4D25-95F9-B3570B45893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6082166" y="3791860"/>
            <a:ext cx="206914" cy="427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2A2C8E7F-578F-47A5-9D69-03477C5629B0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289079" y="3791860"/>
            <a:ext cx="547184" cy="414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E085DC2-6B7D-4FF4-BCBB-846762CDD9B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289080" y="3791860"/>
            <a:ext cx="1276772" cy="373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8A6C1F9A-0461-4D13-B824-DB2135A9828C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 flipH="1">
            <a:off x="4462216" y="1620100"/>
            <a:ext cx="1496342" cy="4710929"/>
          </a:xfrm>
          <a:prstGeom prst="bentConnector4">
            <a:avLst>
              <a:gd name="adj1" fmla="val -22325"/>
              <a:gd name="adj2" fmla="val 63373"/>
            </a:avLst>
          </a:prstGeom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6" descr="Resultado de imagen de leboro imagenes">
            <a:extLst>
              <a:ext uri="{FF2B5EF4-FFF2-40B4-BE49-F238E27FC236}">
                <a16:creationId xmlns:a16="http://schemas.microsoft.com/office/drawing/2014/main" id="{E03A42B1-EA39-43D2-9AB7-9BB941A6C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094" y="4206654"/>
            <a:ext cx="816338" cy="54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 descr="Resultado de imagen de recomendacion">
            <a:extLst>
              <a:ext uri="{FF2B5EF4-FFF2-40B4-BE49-F238E27FC236}">
                <a16:creationId xmlns:a16="http://schemas.microsoft.com/office/drawing/2014/main" id="{AD228016-602B-481C-BD10-01A5A8AE9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977" y="2583802"/>
            <a:ext cx="798347" cy="6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n 27" descr="Un hombre con una camisa azul&#10;&#10;Descripción generada automáticamente">
            <a:extLst>
              <a:ext uri="{FF2B5EF4-FFF2-40B4-BE49-F238E27FC236}">
                <a16:creationId xmlns:a16="http://schemas.microsoft.com/office/drawing/2014/main" id="{3C6C52F5-388E-4B97-963D-0AC9D2B56E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6674" y="2684288"/>
            <a:ext cx="1063966" cy="10413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4F9D942C-3CA0-4A49-AAD8-7EE6CC51DE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5457" y="2615762"/>
            <a:ext cx="1087243" cy="108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0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A684-1668-4A2A-A170-A1D3E7FA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Filtrado colaborativo</a:t>
            </a:r>
            <a:endParaRPr lang="en-US" dirty="0"/>
          </a:p>
        </p:txBody>
      </p:sp>
      <p:sp>
        <p:nvSpPr>
          <p:cNvPr id="13" name="Rectángulo 10">
            <a:extLst>
              <a:ext uri="{FF2B5EF4-FFF2-40B4-BE49-F238E27FC236}">
                <a16:creationId xmlns:a16="http://schemas.microsoft.com/office/drawing/2014/main" id="{CE5E6FCC-F5FE-4E85-9298-20A601C1C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19" y="1092199"/>
            <a:ext cx="8282198" cy="1641841"/>
          </a:xfrm>
          <a:prstGeom prst="rect">
            <a:avLst/>
          </a:prstGeom>
        </p:spPr>
        <p:txBody>
          <a:bodyPr wrap="square" lIns="0" tIns="0" rIns="0" bIns="0" numCol="1" spcCol="144000">
            <a:noAutofit/>
          </a:bodyPr>
          <a:lstStyle/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r>
              <a:rPr lang="es-ES" sz="1050" noProof="1">
                <a:solidFill>
                  <a:srgbClr val="25282A"/>
                </a:solidFill>
                <a:latin typeface="Core Sans C 45 Regular" panose="020B0603030302020204" pitchFamily="34" charset="0"/>
              </a:rPr>
              <a:t>Utilizan a usuarios con gustos afines u objetos similares para estimar recomendaciones</a:t>
            </a:r>
            <a:r>
              <a:rPr lang="es-ES" sz="1350" noProof="1">
                <a:solidFill>
                  <a:srgbClr val="333333"/>
                </a:solidFill>
                <a:latin typeface="Core Sans C 45 Regular" panose="020B0603030302020204" pitchFamily="34" charset="0"/>
              </a:rPr>
              <a:t>. </a:t>
            </a:r>
            <a:endParaRPr lang="es-ES" altLang="es-ES" sz="105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baseline="-250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endParaRPr lang="es-ES" altLang="es-ES" sz="15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D1291-E0B7-409A-8447-6C9F783FE728}"/>
              </a:ext>
            </a:extLst>
          </p:cNvPr>
          <p:cNvSpPr txBox="1">
            <a:spLocks/>
          </p:cNvSpPr>
          <p:nvPr/>
        </p:nvSpPr>
        <p:spPr>
          <a:xfrm>
            <a:off x="412046" y="1684119"/>
            <a:ext cx="7886700" cy="36414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350" b="1" i="1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Item-Item</a:t>
            </a:r>
          </a:p>
          <a:p>
            <a:pPr marL="342900" lvl="1" indent="0">
              <a:buNone/>
            </a:pPr>
            <a:r>
              <a:rPr lang="pt-BR" sz="1350" dirty="0" err="1">
                <a:solidFill>
                  <a:srgbClr val="333333"/>
                </a:solidFill>
                <a:latin typeface="Core Sans C 45 Regular" panose="020B0603030302020204" pitchFamily="34" charset="0"/>
              </a:rPr>
              <a:t>Estos</a:t>
            </a:r>
            <a:r>
              <a:rPr lang="pt-BR" sz="1350" dirty="0">
                <a:solidFill>
                  <a:srgbClr val="333333"/>
                </a:solidFill>
                <a:latin typeface="Core Sans C 45 Regular" panose="020B0603030302020204" pitchFamily="34" charset="0"/>
              </a:rPr>
              <a:t> algoritmos </a:t>
            </a:r>
            <a:r>
              <a:rPr lang="pt-BR" sz="1350" dirty="0" err="1">
                <a:solidFill>
                  <a:srgbClr val="333333"/>
                </a:solidFill>
                <a:latin typeface="Core Sans C 45 Regular" panose="020B0603030302020204" pitchFamily="34" charset="0"/>
              </a:rPr>
              <a:t>realizan</a:t>
            </a:r>
            <a:r>
              <a:rPr lang="pt-BR" sz="1350" dirty="0">
                <a:solidFill>
                  <a:srgbClr val="333333"/>
                </a:solidFill>
                <a:latin typeface="Core Sans C 45 Regular" panose="020B0603030302020204" pitchFamily="34" charset="0"/>
              </a:rPr>
              <a:t> </a:t>
            </a:r>
            <a:r>
              <a:rPr lang="pt-BR" sz="1350" dirty="0" err="1">
                <a:solidFill>
                  <a:srgbClr val="333333"/>
                </a:solidFill>
                <a:latin typeface="Core Sans C 45 Regular" panose="020B0603030302020204" pitchFamily="34" charset="0"/>
              </a:rPr>
              <a:t>recomendaciones</a:t>
            </a:r>
            <a:r>
              <a:rPr lang="pt-BR" sz="1350" dirty="0">
                <a:solidFill>
                  <a:srgbClr val="333333"/>
                </a:solidFill>
                <a:latin typeface="Core Sans C 45 Regular" panose="020B0603030302020204" pitchFamily="34" charset="0"/>
              </a:rPr>
              <a:t> utilizando </a:t>
            </a:r>
            <a:r>
              <a:rPr lang="pt-BR" sz="1350" dirty="0" err="1">
                <a:solidFill>
                  <a:srgbClr val="333333"/>
                </a:solidFill>
                <a:latin typeface="Core Sans C 45 Regular" panose="020B0603030302020204" pitchFamily="34" charset="0"/>
              </a:rPr>
              <a:t>los</a:t>
            </a:r>
            <a:r>
              <a:rPr lang="pt-BR" sz="1350" dirty="0">
                <a:solidFill>
                  <a:srgbClr val="333333"/>
                </a:solidFill>
                <a:latin typeface="Core Sans C 45 Regular" panose="020B0603030302020204" pitchFamily="34" charset="0"/>
              </a:rPr>
              <a:t> consumos del </a:t>
            </a:r>
            <a:r>
              <a:rPr lang="pt-BR" sz="1350" dirty="0" err="1">
                <a:solidFill>
                  <a:srgbClr val="333333"/>
                </a:solidFill>
                <a:latin typeface="Core Sans C 45 Regular" panose="020B0603030302020204" pitchFamily="34" charset="0"/>
              </a:rPr>
              <a:t>usuario</a:t>
            </a:r>
            <a:r>
              <a:rPr lang="pt-BR" sz="1350" dirty="0">
                <a:solidFill>
                  <a:srgbClr val="333333"/>
                </a:solidFill>
                <a:latin typeface="Core Sans C 45 Regular" panose="020B0603030302020204" pitchFamily="34" charset="0"/>
              </a:rPr>
              <a:t> y la </a:t>
            </a:r>
            <a:r>
              <a:rPr lang="pt-BR" sz="1350" dirty="0" err="1">
                <a:solidFill>
                  <a:srgbClr val="333333"/>
                </a:solidFill>
                <a:latin typeface="Core Sans C 45 Regular" panose="020B0603030302020204" pitchFamily="34" charset="0"/>
              </a:rPr>
              <a:t>afinidad</a:t>
            </a:r>
            <a:r>
              <a:rPr lang="pt-BR" sz="1350" dirty="0">
                <a:solidFill>
                  <a:srgbClr val="333333"/>
                </a:solidFill>
                <a:latin typeface="Core Sans C 45 Regular" panose="020B0603030302020204" pitchFamily="34" charset="0"/>
              </a:rPr>
              <a:t> entre </a:t>
            </a:r>
            <a:r>
              <a:rPr lang="pt-BR" sz="1350" dirty="0" err="1">
                <a:solidFill>
                  <a:srgbClr val="333333"/>
                </a:solidFill>
                <a:latin typeface="Core Sans C 45 Regular" panose="020B0603030302020204" pitchFamily="34" charset="0"/>
              </a:rPr>
              <a:t>los</a:t>
            </a:r>
            <a:r>
              <a:rPr lang="pt-BR" sz="1350" dirty="0">
                <a:solidFill>
                  <a:srgbClr val="333333"/>
                </a:solidFill>
                <a:latin typeface="Core Sans C 45 Regular" panose="020B0603030302020204" pitchFamily="34" charset="0"/>
              </a:rPr>
              <a:t> </a:t>
            </a:r>
            <a:r>
              <a:rPr lang="pt-BR" sz="1350" dirty="0" err="1">
                <a:solidFill>
                  <a:srgbClr val="333333"/>
                </a:solidFill>
                <a:latin typeface="Core Sans C 45 Regular" panose="020B0603030302020204" pitchFamily="34" charset="0"/>
              </a:rPr>
              <a:t>items</a:t>
            </a:r>
            <a:endParaRPr lang="pt-BR" sz="1350" dirty="0">
              <a:solidFill>
                <a:srgbClr val="333333"/>
              </a:solidFill>
              <a:latin typeface="Core Sans C 45 Regular" panose="020B0603030302020204" pitchFamily="34" charset="0"/>
            </a:endParaRPr>
          </a:p>
          <a:p>
            <a:pPr marL="342900" lvl="1" indent="0">
              <a:buNone/>
            </a:pPr>
            <a:endParaRPr lang="pt-BR" sz="135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marL="342900" lvl="1" indent="0">
              <a:buNone/>
            </a:pPr>
            <a:endParaRPr lang="pt-BR" sz="135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marL="0" indent="0">
              <a:buNone/>
            </a:pPr>
            <a:endParaRPr lang="pt-BR" sz="2100" dirty="0">
              <a:latin typeface="Core Sans C 45 Regular" panose="020B0603030302020204" pitchFamily="34" charset="0"/>
            </a:endParaRPr>
          </a:p>
          <a:p>
            <a:pPr marL="0" indent="0">
              <a:buNone/>
            </a:pPr>
            <a:endParaRPr lang="pt-BR" sz="2100" dirty="0">
              <a:latin typeface="Core Sans C 45 Regular" panose="020B0603030302020204" pitchFamily="34" charset="0"/>
            </a:endParaRPr>
          </a:p>
        </p:txBody>
      </p:sp>
      <p:pic>
        <p:nvPicPr>
          <p:cNvPr id="73" name="Picture 14" descr="Resultado de imagen de escudos sevilla">
            <a:extLst>
              <a:ext uri="{FF2B5EF4-FFF2-40B4-BE49-F238E27FC236}">
                <a16:creationId xmlns:a16="http://schemas.microsoft.com/office/drawing/2014/main" id="{E64205E6-76D6-4A25-9200-416E72FE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605" y="4168577"/>
            <a:ext cx="51265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CB0DAD97-7C98-4676-97C7-61B4BC602181}"/>
              </a:ext>
            </a:extLst>
          </p:cNvPr>
          <p:cNvCxnSpPr>
            <a:cxnSpLocks/>
          </p:cNvCxnSpPr>
          <p:nvPr/>
        </p:nvCxnSpPr>
        <p:spPr>
          <a:xfrm flipH="1">
            <a:off x="2576359" y="3693126"/>
            <a:ext cx="1788929" cy="439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1EE61160-9920-488E-985F-2265B01572AB}"/>
              </a:ext>
            </a:extLst>
          </p:cNvPr>
          <p:cNvCxnSpPr>
            <a:cxnSpLocks/>
          </p:cNvCxnSpPr>
          <p:nvPr/>
        </p:nvCxnSpPr>
        <p:spPr>
          <a:xfrm flipH="1">
            <a:off x="3812605" y="3693126"/>
            <a:ext cx="552683" cy="43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agen 75">
            <a:extLst>
              <a:ext uri="{FF2B5EF4-FFF2-40B4-BE49-F238E27FC236}">
                <a16:creationId xmlns:a16="http://schemas.microsoft.com/office/drawing/2014/main" id="{A532B8A2-029C-4C19-A2DF-315C4A092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899" y="4186004"/>
            <a:ext cx="498461" cy="540000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AF31F089-6778-4180-9AB9-BD55BF8BE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697" y="4174605"/>
            <a:ext cx="396290" cy="540000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3A24D2F6-7FD9-4B44-8DC1-87EE5BFDA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113" y="4166297"/>
            <a:ext cx="447314" cy="540000"/>
          </a:xfrm>
          <a:prstGeom prst="rect">
            <a:avLst/>
          </a:prstGeom>
        </p:spPr>
      </p:pic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4D7079CD-C41F-47C0-98E4-BAECDFF60CDA}"/>
              </a:ext>
            </a:extLst>
          </p:cNvPr>
          <p:cNvCxnSpPr>
            <a:cxnSpLocks/>
          </p:cNvCxnSpPr>
          <p:nvPr/>
        </p:nvCxnSpPr>
        <p:spPr>
          <a:xfrm>
            <a:off x="4365288" y="3693126"/>
            <a:ext cx="497699" cy="47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E4F64FAF-C904-4F2B-BA2F-581A80001CEF}"/>
              </a:ext>
            </a:extLst>
          </p:cNvPr>
          <p:cNvCxnSpPr>
            <a:cxnSpLocks/>
          </p:cNvCxnSpPr>
          <p:nvPr/>
        </p:nvCxnSpPr>
        <p:spPr>
          <a:xfrm>
            <a:off x="4365288" y="3693126"/>
            <a:ext cx="1538691" cy="439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: angular 81">
            <a:extLst>
              <a:ext uri="{FF2B5EF4-FFF2-40B4-BE49-F238E27FC236}">
                <a16:creationId xmlns:a16="http://schemas.microsoft.com/office/drawing/2014/main" id="{6C6F1EE5-67A8-436F-978F-526C8B4EA7A3}"/>
              </a:ext>
            </a:extLst>
          </p:cNvPr>
          <p:cNvCxnSpPr>
            <a:cxnSpLocks/>
          </p:cNvCxnSpPr>
          <p:nvPr/>
        </p:nvCxnSpPr>
        <p:spPr>
          <a:xfrm rot="10800000">
            <a:off x="4926663" y="3131754"/>
            <a:ext cx="1338352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: angular 82">
            <a:extLst>
              <a:ext uri="{FF2B5EF4-FFF2-40B4-BE49-F238E27FC236}">
                <a16:creationId xmlns:a16="http://schemas.microsoft.com/office/drawing/2014/main" id="{4C024521-1ACD-4EEB-92B1-DE617A0271C1}"/>
              </a:ext>
            </a:extLst>
          </p:cNvPr>
          <p:cNvCxnSpPr>
            <a:cxnSpLocks/>
            <a:stCxn id="88" idx="3"/>
          </p:cNvCxnSpPr>
          <p:nvPr/>
        </p:nvCxnSpPr>
        <p:spPr>
          <a:xfrm flipV="1">
            <a:off x="6626049" y="3498035"/>
            <a:ext cx="160931" cy="9407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Picture 16" descr="Resultado de imagen de escudo real sociedad">
            <a:extLst>
              <a:ext uri="{FF2B5EF4-FFF2-40B4-BE49-F238E27FC236}">
                <a16:creationId xmlns:a16="http://schemas.microsoft.com/office/drawing/2014/main" id="{8EA86965-D754-4EF5-B2FB-D4265C1D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360" y="4174606"/>
            <a:ext cx="533972" cy="53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CuadroTexto 84">
            <a:extLst>
              <a:ext uri="{FF2B5EF4-FFF2-40B4-BE49-F238E27FC236}">
                <a16:creationId xmlns:a16="http://schemas.microsoft.com/office/drawing/2014/main" id="{5D8A6F3C-6761-4E94-894F-5580B529061A}"/>
              </a:ext>
            </a:extLst>
          </p:cNvPr>
          <p:cNvSpPr txBox="1"/>
          <p:nvPr/>
        </p:nvSpPr>
        <p:spPr>
          <a:xfrm>
            <a:off x="6858712" y="3913486"/>
            <a:ext cx="15256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/>
              <a:t>Producto similar</a:t>
            </a:r>
          </a:p>
        </p:txBody>
      </p:sp>
      <p:pic>
        <p:nvPicPr>
          <p:cNvPr id="87" name="Picture 18" descr="Resultado de imagen de recomendacion">
            <a:extLst>
              <a:ext uri="{FF2B5EF4-FFF2-40B4-BE49-F238E27FC236}">
                <a16:creationId xmlns:a16="http://schemas.microsoft.com/office/drawing/2014/main" id="{249E39C7-70FC-41D0-82B3-33FCB3426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990" y="2475836"/>
            <a:ext cx="798347" cy="6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ángulo 87">
            <a:extLst>
              <a:ext uri="{FF2B5EF4-FFF2-40B4-BE49-F238E27FC236}">
                <a16:creationId xmlns:a16="http://schemas.microsoft.com/office/drawing/2014/main" id="{81449F1F-CB4A-46E7-AE15-BF0F13136C43}"/>
              </a:ext>
            </a:extLst>
          </p:cNvPr>
          <p:cNvSpPr/>
          <p:nvPr/>
        </p:nvSpPr>
        <p:spPr>
          <a:xfrm>
            <a:off x="1996209" y="4162912"/>
            <a:ext cx="4629840" cy="5516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pic>
        <p:nvPicPr>
          <p:cNvPr id="91" name="Imagen 90">
            <a:extLst>
              <a:ext uri="{FF2B5EF4-FFF2-40B4-BE49-F238E27FC236}">
                <a16:creationId xmlns:a16="http://schemas.microsoft.com/office/drawing/2014/main" id="{D60ADCD0-134A-478F-BBC1-90A63A57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504" y="2890138"/>
            <a:ext cx="498461" cy="540000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3DC77BD1-4AAD-459D-97B1-84CBB1092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946" y="4172622"/>
            <a:ext cx="498461" cy="540000"/>
          </a:xfrm>
          <a:prstGeom prst="rect">
            <a:avLst/>
          </a:prstGeom>
        </p:spPr>
      </p:pic>
      <p:pic>
        <p:nvPicPr>
          <p:cNvPr id="93" name="Imagen 92">
            <a:extLst>
              <a:ext uri="{FF2B5EF4-FFF2-40B4-BE49-F238E27FC236}">
                <a16:creationId xmlns:a16="http://schemas.microsoft.com/office/drawing/2014/main" id="{3CCA42D2-D859-41E5-BFE5-F0DF0FAF6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327" y="4168577"/>
            <a:ext cx="498461" cy="540000"/>
          </a:xfrm>
          <a:prstGeom prst="rect">
            <a:avLst/>
          </a:prstGeom>
        </p:spPr>
      </p:pic>
      <p:pic>
        <p:nvPicPr>
          <p:cNvPr id="94" name="Imagen 93">
            <a:extLst>
              <a:ext uri="{FF2B5EF4-FFF2-40B4-BE49-F238E27FC236}">
                <a16:creationId xmlns:a16="http://schemas.microsoft.com/office/drawing/2014/main" id="{5024F45F-F711-4D00-8CC6-F9A64B296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964" y="4168577"/>
            <a:ext cx="498461" cy="540000"/>
          </a:xfrm>
          <a:prstGeom prst="rect">
            <a:avLst/>
          </a:prstGeom>
        </p:spPr>
      </p:pic>
      <p:pic>
        <p:nvPicPr>
          <p:cNvPr id="5122" name="Picture 2" descr="Vinilo del escudo del Manchester United">
            <a:extLst>
              <a:ext uri="{FF2B5EF4-FFF2-40B4-BE49-F238E27FC236}">
                <a16:creationId xmlns:a16="http://schemas.microsoft.com/office/drawing/2014/main" id="{669D3014-8514-4A9D-937C-21025184F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831" y="2885843"/>
            <a:ext cx="519149" cy="52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n 27" descr="Un hombre con una camisa azul&#10;&#10;Descripción generada automáticamente">
            <a:extLst>
              <a:ext uri="{FF2B5EF4-FFF2-40B4-BE49-F238E27FC236}">
                <a16:creationId xmlns:a16="http://schemas.microsoft.com/office/drawing/2014/main" id="{5C593559-3BF7-4A6A-A810-45A8EA6B8D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0884" y="2579855"/>
            <a:ext cx="1063966" cy="10413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5608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A684-1668-4A2A-A170-A1D3E7FA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Filtrado colaborativo</a:t>
            </a:r>
            <a:endParaRPr lang="en-US" dirty="0"/>
          </a:p>
        </p:txBody>
      </p:sp>
      <p:sp>
        <p:nvSpPr>
          <p:cNvPr id="13" name="Rectángulo 10">
            <a:extLst>
              <a:ext uri="{FF2B5EF4-FFF2-40B4-BE49-F238E27FC236}">
                <a16:creationId xmlns:a16="http://schemas.microsoft.com/office/drawing/2014/main" id="{CE5E6FCC-F5FE-4E85-9298-20A601C1C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19" y="1092199"/>
            <a:ext cx="8282198" cy="1641841"/>
          </a:xfrm>
          <a:prstGeom prst="rect">
            <a:avLst/>
          </a:prstGeom>
        </p:spPr>
        <p:txBody>
          <a:bodyPr wrap="square" lIns="0" tIns="0" rIns="0" bIns="0" numCol="1" spcCol="144000">
            <a:noAutofit/>
          </a:bodyPr>
          <a:lstStyle/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r>
              <a:rPr lang="es-ES" noProof="1">
                <a:solidFill>
                  <a:srgbClr val="25282A"/>
                </a:solidFill>
                <a:latin typeface="Core Sans C 45 Regular" panose="020B0603030302020204" pitchFamily="34" charset="0"/>
              </a:rPr>
              <a:t>¿Cómo medimos la similitud entre items?</a:t>
            </a:r>
            <a:endParaRPr lang="es-ES" altLang="es-ES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baseline="-250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endParaRPr lang="es-ES" altLang="es-ES" sz="15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</p:txBody>
      </p:sp>
      <p:pic>
        <p:nvPicPr>
          <p:cNvPr id="7170" name="Picture 2" descr="La Máscara | Carteles de banda, Carteles de cine, Jim carrey">
            <a:extLst>
              <a:ext uri="{FF2B5EF4-FFF2-40B4-BE49-F238E27FC236}">
                <a16:creationId xmlns:a16="http://schemas.microsoft.com/office/drawing/2014/main" id="{AC9A2694-5C8C-44D4-8B8C-496A2A39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55" y="1511912"/>
            <a:ext cx="1265634" cy="181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a Vida De Brian [DVD]: Amazon.es: Eric Idle, Michael Palin, Terry Gilliam,  Terry Jones, Neil Innes, John Cleese, Graham Chapman, Varios, Terry Jones,  Eric Idle, Michael Palin: Cine y Series TV">
            <a:extLst>
              <a:ext uri="{FF2B5EF4-FFF2-40B4-BE49-F238E27FC236}">
                <a16:creationId xmlns:a16="http://schemas.microsoft.com/office/drawing/2014/main" id="{84872A29-C96A-440C-8547-89E718EA1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097" y="1511991"/>
            <a:ext cx="1282334" cy="181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artel de Misión: Imposible - Poster 2 - SensaCine.com">
            <a:extLst>
              <a:ext uri="{FF2B5EF4-FFF2-40B4-BE49-F238E27FC236}">
                <a16:creationId xmlns:a16="http://schemas.microsoft.com/office/drawing/2014/main" id="{ED12C37E-B804-4FAE-B4E9-CF4183504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436" y="1418107"/>
            <a:ext cx="1346537" cy="190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80E72C6E-93B3-4757-8534-5EFB15554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229014"/>
              </p:ext>
            </p:extLst>
          </p:nvPr>
        </p:nvGraphicFramePr>
        <p:xfrm>
          <a:off x="2157413" y="3726180"/>
          <a:ext cx="3771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0904">
                  <a:extLst>
                    <a:ext uri="{9D8B030D-6E8A-4147-A177-3AD203B41FA5}">
                      <a16:colId xmlns:a16="http://schemas.microsoft.com/office/drawing/2014/main" val="551646807"/>
                    </a:ext>
                  </a:extLst>
                </a:gridCol>
                <a:gridCol w="995498">
                  <a:extLst>
                    <a:ext uri="{9D8B030D-6E8A-4147-A177-3AD203B41FA5}">
                      <a16:colId xmlns:a16="http://schemas.microsoft.com/office/drawing/2014/main" val="2520816748"/>
                    </a:ext>
                  </a:extLst>
                </a:gridCol>
                <a:gridCol w="995498">
                  <a:extLst>
                    <a:ext uri="{9D8B030D-6E8A-4147-A177-3AD203B41FA5}">
                      <a16:colId xmlns:a16="http://schemas.microsoft.com/office/drawing/2014/main" val="76544451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s-ES" sz="1200" dirty="0"/>
                        <a:t>Película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Acción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Comedia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172971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s-ES" sz="1200" dirty="0"/>
                        <a:t>La Máscara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242742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s-ES" sz="1200" dirty="0"/>
                        <a:t>La Vida de Brian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080160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s-ES" sz="1200" dirty="0"/>
                        <a:t>Misión Imposible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53124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55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A684-1668-4A2A-A170-A1D3E7FA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Filtrado colaborativo</a:t>
            </a:r>
            <a:endParaRPr lang="en-US" dirty="0"/>
          </a:p>
        </p:txBody>
      </p:sp>
      <p:sp>
        <p:nvSpPr>
          <p:cNvPr id="13" name="Rectángulo 10">
            <a:extLst>
              <a:ext uri="{FF2B5EF4-FFF2-40B4-BE49-F238E27FC236}">
                <a16:creationId xmlns:a16="http://schemas.microsoft.com/office/drawing/2014/main" id="{CE5E6FCC-F5FE-4E85-9298-20A601C1C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19" y="1092199"/>
            <a:ext cx="8282198" cy="1641841"/>
          </a:xfrm>
          <a:prstGeom prst="rect">
            <a:avLst/>
          </a:prstGeom>
        </p:spPr>
        <p:txBody>
          <a:bodyPr wrap="square" lIns="0" tIns="0" rIns="0" bIns="0" numCol="1" spcCol="144000">
            <a:noAutofit/>
          </a:bodyPr>
          <a:lstStyle/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r>
              <a:rPr lang="es-ES" noProof="1">
                <a:solidFill>
                  <a:srgbClr val="25282A"/>
                </a:solidFill>
                <a:latin typeface="Core Sans C 45 Regular" panose="020B0603030302020204" pitchFamily="34" charset="0"/>
              </a:rPr>
              <a:t>¿Cómo medimos la similitud entre items?</a:t>
            </a:r>
            <a:endParaRPr lang="es-ES" altLang="es-ES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baseline="-250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endParaRPr lang="es-ES" altLang="es-ES" sz="15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E9B8CEC-27B4-4D38-BBB1-655A28BBF4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706" y="1397570"/>
                <a:ext cx="7886700" cy="322627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t-BR" sz="1425" b="1" dirty="0" err="1">
                    <a:solidFill>
                      <a:srgbClr val="333333"/>
                    </a:solidFill>
                    <a:latin typeface="Helvetica Neue"/>
                  </a:rPr>
                  <a:t>Similitud</a:t>
                </a:r>
                <a:r>
                  <a:rPr lang="pt-BR" sz="1425" b="1" dirty="0">
                    <a:solidFill>
                      <a:srgbClr val="333333"/>
                    </a:solidFill>
                    <a:latin typeface="Helvetica Neue"/>
                  </a:rPr>
                  <a:t> del </a:t>
                </a:r>
                <a:r>
                  <a:rPr lang="pt-BR" sz="1425" b="1" dirty="0" err="1">
                    <a:solidFill>
                      <a:srgbClr val="333333"/>
                    </a:solidFill>
                    <a:latin typeface="Helvetica Neue"/>
                  </a:rPr>
                  <a:t>coseno</a:t>
                </a:r>
                <a:endParaRPr lang="pt-BR" sz="1425" b="1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25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𝑠𝑖𝑚𝑖𝑙𝑖𝑡𝑢𝑑</m:t>
                      </m:r>
                      <m:d>
                        <m:dPr>
                          <m:ctrlPr>
                            <a:rPr lang="pt-BR" sz="1425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25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t-BR" sz="1425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25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pt-BR" sz="1425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1425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425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pt-BR" sz="1425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25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pt-BR" sz="1425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25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425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25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425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1425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25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425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sz="1425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425" i="1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25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425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pt-BR" sz="1425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425" i="1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25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425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s-ES" sz="1425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pt-BR" sz="1425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342900" lvl="1" indent="0">
                  <a:buNone/>
                </a:pPr>
                <a:endParaRPr lang="pt-BR" sz="1425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pt-BR" sz="1350">
                        <a:solidFill>
                          <a:srgbClr val="25282A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sz="1350">
                        <a:solidFill>
                          <a:srgbClr val="25282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350" dirty="0">
                    <a:solidFill>
                      <a:srgbClr val="25282A"/>
                    </a:solidFill>
                    <a:latin typeface="Core Sans C 45 Regular" panose="020B0603030302020204" pitchFamily="34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pt-BR" sz="1350">
                        <a:solidFill>
                          <a:srgbClr val="25282A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pt-BR" sz="1350" dirty="0">
                    <a:solidFill>
                      <a:srgbClr val="25282A"/>
                    </a:solidFill>
                    <a:latin typeface="Core Sans C 45 Regular" panose="020B0603030302020204" pitchFamily="34" charset="0"/>
                  </a:rPr>
                  <a:t> son los objetos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350" i="1">
                            <a:solidFill>
                              <a:srgbClr val="25282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350">
                            <a:solidFill>
                              <a:srgbClr val="25282A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1350">
                            <a:solidFill>
                              <a:srgbClr val="25282A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pt-BR" sz="1350" dirty="0">
                    <a:solidFill>
                      <a:srgbClr val="25282A"/>
                    </a:solidFill>
                    <a:latin typeface="Core Sans C 45 Regular" panose="020B0603030302020204" pitchFamily="34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350" i="1">
                            <a:solidFill>
                              <a:srgbClr val="25282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350">
                            <a:solidFill>
                              <a:srgbClr val="25282A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1350">
                            <a:solidFill>
                              <a:srgbClr val="25282A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pt-BR" sz="1350" dirty="0">
                    <a:solidFill>
                      <a:srgbClr val="25282A"/>
                    </a:solidFill>
                    <a:latin typeface="Core Sans C 45 Regular" panose="020B0603030302020204" pitchFamily="34" charset="0"/>
                  </a:rPr>
                  <a:t> son los vectores que representan los objetos A y B</a:t>
                </a: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E9B8CEC-27B4-4D38-BBB1-655A28BBF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06" y="1397570"/>
                <a:ext cx="7886700" cy="3226278"/>
              </a:xfrm>
              <a:prstGeom prst="rect">
                <a:avLst/>
              </a:prstGeom>
              <a:blipFill>
                <a:blip r:embed="rId3"/>
                <a:stretch>
                  <a:fillRect l="-232" t="-11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 descr="http://blog.christianperone.com/wp-content/uploads/2013/09/Dot_Product.png">
            <a:extLst>
              <a:ext uri="{FF2B5EF4-FFF2-40B4-BE49-F238E27FC236}">
                <a16:creationId xmlns:a16="http://schemas.microsoft.com/office/drawing/2014/main" id="{A3FBDAD5-C147-490C-B612-409F87573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281" y="1397316"/>
            <a:ext cx="2143125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6C9DB9F-B276-47EE-B6E3-7BE23AE0C400}"/>
              </a:ext>
            </a:extLst>
          </p:cNvPr>
          <p:cNvCxnSpPr/>
          <p:nvPr/>
        </p:nvCxnSpPr>
        <p:spPr>
          <a:xfrm flipV="1">
            <a:off x="2815390" y="3003082"/>
            <a:ext cx="0" cy="200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AB78074-8087-4968-8F93-B805180C9441}"/>
              </a:ext>
            </a:extLst>
          </p:cNvPr>
          <p:cNvCxnSpPr>
            <a:cxnSpLocks/>
          </p:cNvCxnSpPr>
          <p:nvPr/>
        </p:nvCxnSpPr>
        <p:spPr>
          <a:xfrm>
            <a:off x="2815390" y="5009950"/>
            <a:ext cx="2874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2AB3F2E-ED7B-4EAE-8E52-EE7687F92656}"/>
              </a:ext>
            </a:extLst>
          </p:cNvPr>
          <p:cNvSpPr txBox="1"/>
          <p:nvPr/>
        </p:nvSpPr>
        <p:spPr>
          <a:xfrm>
            <a:off x="2009488" y="3063858"/>
            <a:ext cx="1988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Comedia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6606E5A-A58E-469D-A7E3-AEBB920622CD}"/>
              </a:ext>
            </a:extLst>
          </p:cNvPr>
          <p:cNvSpPr txBox="1"/>
          <p:nvPr/>
        </p:nvSpPr>
        <p:spPr>
          <a:xfrm>
            <a:off x="5754918" y="4869124"/>
            <a:ext cx="1988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Acción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F8715C6-A6EE-4593-80CC-2B2463A45BD9}"/>
              </a:ext>
            </a:extLst>
          </p:cNvPr>
          <p:cNvSpPr/>
          <p:nvPr/>
        </p:nvSpPr>
        <p:spPr>
          <a:xfrm>
            <a:off x="4839214" y="4582743"/>
            <a:ext cx="131924" cy="131924"/>
          </a:xfrm>
          <a:prstGeom prst="ellipse">
            <a:avLst/>
          </a:prstGeom>
          <a:solidFill>
            <a:srgbClr val="BA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700B755-306F-48A9-98C1-03DABA6E52FE}"/>
              </a:ext>
            </a:extLst>
          </p:cNvPr>
          <p:cNvSpPr/>
          <p:nvPr/>
        </p:nvSpPr>
        <p:spPr>
          <a:xfrm>
            <a:off x="3121933" y="3416730"/>
            <a:ext cx="131924" cy="13192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solidFill>
                <a:srgbClr val="0070C0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28D9197-8D7D-4EFA-9080-0E614CF8E3FB}"/>
              </a:ext>
            </a:extLst>
          </p:cNvPr>
          <p:cNvSpPr/>
          <p:nvPr/>
        </p:nvSpPr>
        <p:spPr>
          <a:xfrm>
            <a:off x="3730594" y="4246773"/>
            <a:ext cx="131924" cy="1319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271DECD-66DB-422E-A374-8445FAEC416E}"/>
              </a:ext>
            </a:extLst>
          </p:cNvPr>
          <p:cNvSpPr txBox="1"/>
          <p:nvPr/>
        </p:nvSpPr>
        <p:spPr>
          <a:xfrm>
            <a:off x="2898232" y="3176516"/>
            <a:ext cx="1988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</a:rPr>
              <a:t>La Vida de Brian (1,10)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1E61300-C11A-4A1C-9FCB-EF687FF508A4}"/>
              </a:ext>
            </a:extLst>
          </p:cNvPr>
          <p:cNvSpPr txBox="1"/>
          <p:nvPr/>
        </p:nvSpPr>
        <p:spPr>
          <a:xfrm>
            <a:off x="3386007" y="3945592"/>
            <a:ext cx="1988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FF0000"/>
                </a:solidFill>
              </a:rPr>
              <a:t>La Máscara (6,6)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9A3FCF2-BFA4-4F06-BF22-DF70D7A8688B}"/>
              </a:ext>
            </a:extLst>
          </p:cNvPr>
          <p:cNvSpPr txBox="1"/>
          <p:nvPr/>
        </p:nvSpPr>
        <p:spPr>
          <a:xfrm>
            <a:off x="4132105" y="4335307"/>
            <a:ext cx="1988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BAA700"/>
                </a:solidFill>
              </a:rPr>
              <a:t>Misión Imposible (10,2)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B9F5FA2C-AAA1-4C2D-8657-D01FB0472C74}"/>
              </a:ext>
            </a:extLst>
          </p:cNvPr>
          <p:cNvCxnSpPr>
            <a:cxnSpLocks/>
          </p:cNvCxnSpPr>
          <p:nvPr/>
        </p:nvCxnSpPr>
        <p:spPr>
          <a:xfrm flipV="1">
            <a:off x="2815390" y="3543090"/>
            <a:ext cx="349848" cy="1466863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1A0811A8-E6D4-4768-9DEB-C4E19E38A771}"/>
              </a:ext>
            </a:extLst>
          </p:cNvPr>
          <p:cNvCxnSpPr>
            <a:cxnSpLocks/>
          </p:cNvCxnSpPr>
          <p:nvPr/>
        </p:nvCxnSpPr>
        <p:spPr>
          <a:xfrm flipV="1">
            <a:off x="2815388" y="4347793"/>
            <a:ext cx="915206" cy="6564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98869253-7C7C-49F1-8729-D8BC3A335110}"/>
              </a:ext>
            </a:extLst>
          </p:cNvPr>
          <p:cNvCxnSpPr>
            <a:cxnSpLocks/>
          </p:cNvCxnSpPr>
          <p:nvPr/>
        </p:nvCxnSpPr>
        <p:spPr>
          <a:xfrm flipV="1">
            <a:off x="2815388" y="4671937"/>
            <a:ext cx="2016408" cy="332273"/>
          </a:xfrm>
          <a:prstGeom prst="straightConnector1">
            <a:avLst/>
          </a:prstGeom>
          <a:ln w="28575">
            <a:solidFill>
              <a:srgbClr val="575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3F622513-BB21-4909-9597-CAC4B456FCDA}"/>
              </a:ext>
            </a:extLst>
          </p:cNvPr>
          <p:cNvSpPr/>
          <p:nvPr/>
        </p:nvSpPr>
        <p:spPr>
          <a:xfrm>
            <a:off x="2811780" y="4663440"/>
            <a:ext cx="297180" cy="350520"/>
          </a:xfrm>
          <a:custGeom>
            <a:avLst/>
            <a:gdLst>
              <a:gd name="connsiteX0" fmla="*/ 0 w 396240"/>
              <a:gd name="connsiteY0" fmla="*/ 467360 h 467360"/>
              <a:gd name="connsiteX1" fmla="*/ 101600 w 396240"/>
              <a:gd name="connsiteY1" fmla="*/ 0 h 467360"/>
              <a:gd name="connsiteX2" fmla="*/ 299720 w 396240"/>
              <a:gd name="connsiteY2" fmla="*/ 35560 h 467360"/>
              <a:gd name="connsiteX3" fmla="*/ 396240 w 396240"/>
              <a:gd name="connsiteY3" fmla="*/ 172720 h 467360"/>
              <a:gd name="connsiteX4" fmla="*/ 0 w 396240"/>
              <a:gd name="connsiteY4" fmla="*/ 467360 h 46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240" h="467360">
                <a:moveTo>
                  <a:pt x="0" y="467360"/>
                </a:moveTo>
                <a:lnTo>
                  <a:pt x="101600" y="0"/>
                </a:lnTo>
                <a:lnTo>
                  <a:pt x="299720" y="35560"/>
                </a:lnTo>
                <a:lnTo>
                  <a:pt x="396240" y="172720"/>
                </a:lnTo>
                <a:lnTo>
                  <a:pt x="0" y="4673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E6DC0167-0E44-4F15-A245-338B98672116}"/>
                  </a:ext>
                </a:extLst>
              </p:cNvPr>
              <p:cNvSpPr/>
              <p:nvPr/>
            </p:nvSpPr>
            <p:spPr>
              <a:xfrm>
                <a:off x="2797296" y="4684624"/>
                <a:ext cx="350673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050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05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105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1050" dirty="0"/>
              </a:p>
            </p:txBody>
          </p:sp>
        </mc:Choice>
        <mc:Fallback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E6DC0167-0E44-4F15-A245-338B98672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296" y="4684624"/>
                <a:ext cx="350673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712E8C2A-A1D2-473C-9568-CE524536B139}"/>
              </a:ext>
            </a:extLst>
          </p:cNvPr>
          <p:cNvSpPr/>
          <p:nvPr/>
        </p:nvSpPr>
        <p:spPr>
          <a:xfrm>
            <a:off x="2811780" y="4479786"/>
            <a:ext cx="670560" cy="533400"/>
          </a:xfrm>
          <a:custGeom>
            <a:avLst/>
            <a:gdLst>
              <a:gd name="connsiteX0" fmla="*/ 0 w 894080"/>
              <a:gd name="connsiteY0" fmla="*/ 711200 h 711200"/>
              <a:gd name="connsiteX1" fmla="*/ 167640 w 894080"/>
              <a:gd name="connsiteY1" fmla="*/ 0 h 711200"/>
              <a:gd name="connsiteX2" fmla="*/ 533400 w 894080"/>
              <a:gd name="connsiteY2" fmla="*/ 116840 h 711200"/>
              <a:gd name="connsiteX3" fmla="*/ 746760 w 894080"/>
              <a:gd name="connsiteY3" fmla="*/ 243840 h 711200"/>
              <a:gd name="connsiteX4" fmla="*/ 878840 w 894080"/>
              <a:gd name="connsiteY4" fmla="*/ 538480 h 711200"/>
              <a:gd name="connsiteX5" fmla="*/ 894080 w 894080"/>
              <a:gd name="connsiteY5" fmla="*/ 558800 h 711200"/>
              <a:gd name="connsiteX6" fmla="*/ 0 w 894080"/>
              <a:gd name="connsiteY6" fmla="*/ 7112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080" h="711200">
                <a:moveTo>
                  <a:pt x="0" y="711200"/>
                </a:moveTo>
                <a:lnTo>
                  <a:pt x="167640" y="0"/>
                </a:lnTo>
                <a:lnTo>
                  <a:pt x="533400" y="116840"/>
                </a:lnTo>
                <a:lnTo>
                  <a:pt x="746760" y="243840"/>
                </a:lnTo>
                <a:lnTo>
                  <a:pt x="878840" y="538480"/>
                </a:lnTo>
                <a:lnTo>
                  <a:pt x="894080" y="558800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ángulo 28">
                <a:extLst>
                  <a:ext uri="{FF2B5EF4-FFF2-40B4-BE49-F238E27FC236}">
                    <a16:creationId xmlns:a16="http://schemas.microsoft.com/office/drawing/2014/main" id="{1C37B604-B456-44C8-9442-AD87D587BA41}"/>
                  </a:ext>
                </a:extLst>
              </p:cNvPr>
              <p:cNvSpPr/>
              <p:nvPr/>
            </p:nvSpPr>
            <p:spPr>
              <a:xfrm>
                <a:off x="3021385" y="4536725"/>
                <a:ext cx="35381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050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05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105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1050" dirty="0"/>
              </a:p>
            </p:txBody>
          </p:sp>
        </mc:Choice>
        <mc:Fallback>
          <p:sp>
            <p:nvSpPr>
              <p:cNvPr id="29" name="Rectángulo 28">
                <a:extLst>
                  <a:ext uri="{FF2B5EF4-FFF2-40B4-BE49-F238E27FC236}">
                    <a16:creationId xmlns:a16="http://schemas.microsoft.com/office/drawing/2014/main" id="{1C37B604-B456-44C8-9442-AD87D587B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385" y="4536725"/>
                <a:ext cx="353815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4DE056DC-F091-4A2B-9A0D-D39499A1CBB4}"/>
                  </a:ext>
                </a:extLst>
              </p:cNvPr>
              <p:cNvSpPr/>
              <p:nvPr/>
            </p:nvSpPr>
            <p:spPr>
              <a:xfrm>
                <a:off x="5634067" y="3945591"/>
                <a:ext cx="251280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s-ES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s-ES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s-ES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s-ES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s-ES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s-ES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s-ES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4DE056DC-F091-4A2B-9A0D-D39499A1C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067" y="3945591"/>
                <a:ext cx="2512803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575E2A34-3F70-416B-8CCB-11A93976FCBC}"/>
                  </a:ext>
                </a:extLst>
              </p:cNvPr>
              <p:cNvSpPr txBox="1"/>
              <p:nvPr/>
            </p:nvSpPr>
            <p:spPr>
              <a:xfrm>
                <a:off x="6287851" y="4176792"/>
                <a:ext cx="22875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1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es-ES" sz="1200" dirty="0"/>
                  <a:t>La Vida de Brian es más similar a La Máscara que a Misión Imposible</a:t>
                </a:r>
              </a:p>
            </p:txBody>
          </p:sp>
        </mc:Choice>
        <mc:Fallback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575E2A34-3F70-416B-8CCB-11A93976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851" y="4176792"/>
                <a:ext cx="2287535" cy="646331"/>
              </a:xfrm>
              <a:prstGeom prst="rect">
                <a:avLst/>
              </a:prstGeom>
              <a:blipFill>
                <a:blip r:embed="rId8"/>
                <a:stretch>
                  <a:fillRect t="-943" b="-566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1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  <p:bldP spid="19" grpId="0" animBg="1"/>
      <p:bldP spid="20" grpId="0"/>
      <p:bldP spid="21" grpId="0"/>
      <p:bldP spid="22" grpId="0"/>
      <p:bldP spid="26" grpId="0" animBg="1"/>
      <p:bldP spid="27" grpId="0"/>
      <p:bldP spid="28" grpId="0" animBg="1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A684-1668-4A2A-A170-A1D3E7FA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Filtrado colaborativo</a:t>
            </a:r>
            <a:endParaRPr lang="en-US" dirty="0"/>
          </a:p>
        </p:txBody>
      </p:sp>
      <p:sp>
        <p:nvSpPr>
          <p:cNvPr id="13" name="Rectángulo 10">
            <a:extLst>
              <a:ext uri="{FF2B5EF4-FFF2-40B4-BE49-F238E27FC236}">
                <a16:creationId xmlns:a16="http://schemas.microsoft.com/office/drawing/2014/main" id="{CE5E6FCC-F5FE-4E85-9298-20A601C1C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19" y="1092199"/>
            <a:ext cx="8282198" cy="1641841"/>
          </a:xfrm>
          <a:prstGeom prst="rect">
            <a:avLst/>
          </a:prstGeom>
        </p:spPr>
        <p:txBody>
          <a:bodyPr wrap="square" lIns="0" tIns="0" rIns="0" bIns="0" numCol="1" spcCol="144000">
            <a:noAutofit/>
          </a:bodyPr>
          <a:lstStyle/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r>
              <a:rPr lang="es-ES" noProof="1">
                <a:solidFill>
                  <a:srgbClr val="25282A"/>
                </a:solidFill>
                <a:latin typeface="Core Sans C 45 Regular" panose="020B0603030302020204" pitchFamily="34" charset="0"/>
              </a:rPr>
              <a:t>¿Cómo medimos la similitud entre items?</a:t>
            </a:r>
            <a:endParaRPr lang="es-ES" altLang="es-ES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baseline="-250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endParaRPr lang="es-ES" altLang="es-ES" sz="15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E9B8CEC-27B4-4D38-BBB1-655A28BBF4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918" y="3401632"/>
                <a:ext cx="7886700" cy="136629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pt-BR" sz="1425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𝑠𝑖𝑚𝑖𝑙𝑖𝑡𝑢𝑑</m:t>
                      </m:r>
                      <m:d>
                        <m:dPr>
                          <m:ctrlPr>
                            <a:rPr lang="pt-BR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La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Vida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de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Brian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","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Misi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Imposible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  <m:r>
                        <a:rPr lang="pt-BR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350" i="1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350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350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1350" i="1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350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350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sz="1350" i="1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350" i="1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350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350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pt-BR" sz="1350" i="1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350" i="1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350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350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s-ES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1⋅10+10⋅2</m:t>
                          </m:r>
                        </m:num>
                        <m:den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10.05⋅10.2</m:t>
                          </m:r>
                        </m:den>
                      </m:f>
                      <m:r>
                        <a:rPr lang="es-ES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=0.29</m:t>
                      </m:r>
                    </m:oMath>
                  </m:oMathPara>
                </a14:m>
                <a:endParaRPr lang="pt-BR" sz="1350" dirty="0">
                  <a:solidFill>
                    <a:srgbClr val="25282A"/>
                  </a:solidFill>
                  <a:latin typeface="Core Sans C 45 Regular" panose="020B0603030302020204" pitchFamily="34" charset="0"/>
                </a:endParaRPr>
              </a:p>
              <a:p>
                <a:pPr marL="0" indent="0">
                  <a:buNone/>
                </a:pPr>
                <a:endParaRPr lang="pt-BR" sz="2100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E9B8CEC-27B4-4D38-BBB1-655A28BBF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18" y="3401632"/>
                <a:ext cx="7886700" cy="1366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a 6">
                <a:extLst>
                  <a:ext uri="{FF2B5EF4-FFF2-40B4-BE49-F238E27FC236}">
                    <a16:creationId xmlns:a16="http://schemas.microsoft.com/office/drawing/2014/main" id="{2B05FBDA-5C72-475C-9A4A-2477F6E4AC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979710"/>
                  </p:ext>
                </p:extLst>
              </p:nvPr>
            </p:nvGraphicFramePr>
            <p:xfrm>
              <a:off x="426618" y="1472835"/>
              <a:ext cx="6860008" cy="11739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1901">
                      <a:extLst>
                        <a:ext uri="{9D8B030D-6E8A-4147-A177-3AD203B41FA5}">
                          <a16:colId xmlns:a16="http://schemas.microsoft.com/office/drawing/2014/main" val="551646807"/>
                        </a:ext>
                      </a:extLst>
                    </a:gridCol>
                    <a:gridCol w="1113442">
                      <a:extLst>
                        <a:ext uri="{9D8B030D-6E8A-4147-A177-3AD203B41FA5}">
                          <a16:colId xmlns:a16="http://schemas.microsoft.com/office/drawing/2014/main" val="2520816748"/>
                        </a:ext>
                      </a:extLst>
                    </a:gridCol>
                    <a:gridCol w="1113442">
                      <a:extLst>
                        <a:ext uri="{9D8B030D-6E8A-4147-A177-3AD203B41FA5}">
                          <a16:colId xmlns:a16="http://schemas.microsoft.com/office/drawing/2014/main" val="765444514"/>
                        </a:ext>
                      </a:extLst>
                    </a:gridCol>
                    <a:gridCol w="1113442">
                      <a:extLst>
                        <a:ext uri="{9D8B030D-6E8A-4147-A177-3AD203B41FA5}">
                          <a16:colId xmlns:a16="http://schemas.microsoft.com/office/drawing/2014/main" val="4021686828"/>
                        </a:ext>
                      </a:extLst>
                    </a:gridCol>
                    <a:gridCol w="1527781">
                      <a:extLst>
                        <a:ext uri="{9D8B030D-6E8A-4147-A177-3AD203B41FA5}">
                          <a16:colId xmlns:a16="http://schemas.microsoft.com/office/drawing/2014/main" val="74209742"/>
                        </a:ext>
                      </a:extLst>
                    </a:gridCol>
                  </a:tblGrid>
                  <a:tr h="318802"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Película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Acción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Comedia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oMath>
                            </m:oMathPara>
                          </a14:m>
                          <a:endParaRPr lang="es-E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pt-BR" sz="14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4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𝒗</m:t>
                                    </m:r>
                                  </m:e>
                                </m:d>
                                <m:r>
                                  <a:rPr lang="es-ES" sz="1400" b="1" i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s-ES" sz="14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s-ES" sz="1400" b="1" i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s-ES" sz="1400" b="1" i="1" kern="1200" smtClean="0">
                                                <a:solidFill>
                                                  <a:schemeClr val="lt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ES" sz="1400" b="1" i="1" kern="1200" smtClean="0">
                                                <a:solidFill>
                                                  <a:schemeClr val="lt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s-ES" sz="1400" b="1" i="1" kern="1200" smtClean="0">
                                                <a:solidFill>
                                                  <a:schemeClr val="lt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  <m:r>
                                          <a:rPr lang="es-ES" sz="1400" b="1" i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a:rPr lang="es-ES" sz="1400" b="1" i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𝒚</m:t>
                                        </m:r>
                                      </m:e>
                                      <m:sup>
                                        <m:r>
                                          <a:rPr lang="es-ES" sz="1400" b="1" i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es-ES" sz="14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17297100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La Máscara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(6,6)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8.48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692427428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La Vida de Brian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(1,10)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10.05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108016018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Misión Imposible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(10,2)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10.2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5531247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a 6">
                <a:extLst>
                  <a:ext uri="{FF2B5EF4-FFF2-40B4-BE49-F238E27FC236}">
                    <a16:creationId xmlns:a16="http://schemas.microsoft.com/office/drawing/2014/main" id="{2B05FBDA-5C72-475C-9A4A-2477F6E4AC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979710"/>
                  </p:ext>
                </p:extLst>
              </p:nvPr>
            </p:nvGraphicFramePr>
            <p:xfrm>
              <a:off x="426618" y="1472835"/>
              <a:ext cx="6860008" cy="11739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1901">
                      <a:extLst>
                        <a:ext uri="{9D8B030D-6E8A-4147-A177-3AD203B41FA5}">
                          <a16:colId xmlns:a16="http://schemas.microsoft.com/office/drawing/2014/main" val="551646807"/>
                        </a:ext>
                      </a:extLst>
                    </a:gridCol>
                    <a:gridCol w="1113442">
                      <a:extLst>
                        <a:ext uri="{9D8B030D-6E8A-4147-A177-3AD203B41FA5}">
                          <a16:colId xmlns:a16="http://schemas.microsoft.com/office/drawing/2014/main" val="2520816748"/>
                        </a:ext>
                      </a:extLst>
                    </a:gridCol>
                    <a:gridCol w="1113442">
                      <a:extLst>
                        <a:ext uri="{9D8B030D-6E8A-4147-A177-3AD203B41FA5}">
                          <a16:colId xmlns:a16="http://schemas.microsoft.com/office/drawing/2014/main" val="765444514"/>
                        </a:ext>
                      </a:extLst>
                    </a:gridCol>
                    <a:gridCol w="1113442">
                      <a:extLst>
                        <a:ext uri="{9D8B030D-6E8A-4147-A177-3AD203B41FA5}">
                          <a16:colId xmlns:a16="http://schemas.microsoft.com/office/drawing/2014/main" val="4021686828"/>
                        </a:ext>
                      </a:extLst>
                    </a:gridCol>
                    <a:gridCol w="1527781">
                      <a:extLst>
                        <a:ext uri="{9D8B030D-6E8A-4147-A177-3AD203B41FA5}">
                          <a16:colId xmlns:a16="http://schemas.microsoft.com/office/drawing/2014/main" val="74209742"/>
                        </a:ext>
                      </a:extLst>
                    </a:gridCol>
                  </a:tblGrid>
                  <a:tr h="328105"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Película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Acción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Comedia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379235" t="-5556" r="-139344" b="-2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349402" t="-5556" r="-1594" b="-28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297100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La Máscara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(6,6)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8.48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69242742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La Vida de Brian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(1,10)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10.05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1080160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Misión Imposible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(10,2)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10.2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5531247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8172BC1-2C2F-4F09-968B-AD827B6C66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918" y="2733404"/>
                <a:ext cx="7886700" cy="76254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pt-BR" sz="1425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𝑠𝑖𝑚𝑖𝑙𝑖𝑡𝑢𝑑</m:t>
                      </m:r>
                      <m:d>
                        <m:dPr>
                          <m:ctrlPr>
                            <a:rPr lang="pt-BR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La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scara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","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La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Vida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de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Brian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  <m:r>
                        <a:rPr lang="pt-BR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350" i="1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350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350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1350" i="1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350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350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sz="1350" i="1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350" i="1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350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350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pt-BR" sz="1350" i="1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350" i="1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350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350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s-ES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6⋅1+6⋅10</m:t>
                          </m:r>
                        </m:num>
                        <m:den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8.48⋅10.05</m:t>
                          </m:r>
                        </m:den>
                      </m:f>
                      <m:r>
                        <a:rPr lang="es-ES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pt-BR" sz="1350" dirty="0">
                  <a:solidFill>
                    <a:srgbClr val="25282A"/>
                  </a:solidFill>
                  <a:latin typeface="Core Sans C 45 Regular" panose="020B0603030302020204" pitchFamily="34" charset="0"/>
                </a:endParaRPr>
              </a:p>
              <a:p>
                <a:pPr marL="0" indent="0">
                  <a:buNone/>
                </a:pPr>
                <a:endParaRPr lang="pt-BR" sz="21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8172BC1-2C2F-4F09-968B-AD827B6C6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18" y="2733404"/>
                <a:ext cx="7886700" cy="762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uadroTexto 35">
            <a:extLst>
              <a:ext uri="{FF2B5EF4-FFF2-40B4-BE49-F238E27FC236}">
                <a16:creationId xmlns:a16="http://schemas.microsoft.com/office/drawing/2014/main" id="{EBE45962-D92E-475D-9D97-BD401A550B1E}"/>
              </a:ext>
            </a:extLst>
          </p:cNvPr>
          <p:cNvSpPr txBox="1"/>
          <p:nvPr/>
        </p:nvSpPr>
        <p:spPr>
          <a:xfrm>
            <a:off x="2223211" y="4561701"/>
            <a:ext cx="458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noProof="1">
                <a:solidFill>
                  <a:srgbClr val="92D050"/>
                </a:solidFill>
                <a:latin typeface="Core Sans C 45 Regular" panose="020B0603030302020204" pitchFamily="34" charset="0"/>
              </a:rPr>
              <a:t>Recomiendo ítems similares a los que te gustan</a:t>
            </a:r>
            <a:endParaRPr lang="es-E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85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D1FBAF-4EC9-47F1-8A91-0B971992B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042" y="110302"/>
            <a:ext cx="7886700" cy="426674"/>
          </a:xfrm>
        </p:spPr>
        <p:txBody>
          <a:bodyPr/>
          <a:lstStyle/>
          <a:p>
            <a:r>
              <a:rPr lang="pt-BR" sz="1350" dirty="0">
                <a:solidFill>
                  <a:srgbClr val="333333"/>
                </a:solidFill>
                <a:latin typeface="Helvetica Neue"/>
              </a:rPr>
              <a:t>Matriz de similitudes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0D7F400-72BE-430F-AAFB-1845F3312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332758"/>
              </p:ext>
            </p:extLst>
          </p:nvPr>
        </p:nvGraphicFramePr>
        <p:xfrm>
          <a:off x="87102" y="1531320"/>
          <a:ext cx="2867054" cy="24688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999">
                  <a:extLst>
                    <a:ext uri="{9D8B030D-6E8A-4147-A177-3AD203B41FA5}">
                      <a16:colId xmlns:a16="http://schemas.microsoft.com/office/drawing/2014/main" val="639796376"/>
                    </a:ext>
                  </a:extLst>
                </a:gridCol>
                <a:gridCol w="2002055">
                  <a:extLst>
                    <a:ext uri="{9D8B030D-6E8A-4147-A177-3AD203B41FA5}">
                      <a16:colId xmlns:a16="http://schemas.microsoft.com/office/drawing/2014/main" val="6004005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5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VideoID</a:t>
                      </a:r>
                      <a:endParaRPr lang="es-ES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500" u="none" strike="noStrike" kern="1200" dirty="0">
                          <a:effectLst/>
                        </a:rPr>
                        <a:t>Rating</a:t>
                      </a:r>
                      <a:endParaRPr lang="es-ES" sz="15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344995244"/>
                  </a:ext>
                </a:extLst>
              </a:tr>
              <a:tr h="64484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2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2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65360485"/>
                  </a:ext>
                </a:extLst>
              </a:tr>
              <a:tr h="4848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57220038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ctr" fontAlgn="b"/>
                      <a:r>
                        <a:rPr lang="es-ES" sz="2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832658749"/>
                  </a:ext>
                </a:extLst>
              </a:tr>
              <a:tr h="64484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???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45172901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9B19F067-55EB-4E94-8CC9-F0FBC016A49E}"/>
              </a:ext>
            </a:extLst>
          </p:cNvPr>
          <p:cNvSpPr txBox="1"/>
          <p:nvPr/>
        </p:nvSpPr>
        <p:spPr>
          <a:xfrm>
            <a:off x="168458" y="4114081"/>
            <a:ext cx="36756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F7F7F"/>
                </a:solidFill>
              </a:rPr>
              <a:t>¿Cuál es el rating esperado del vídeo D?</a:t>
            </a:r>
          </a:p>
          <a:p>
            <a:endParaRPr lang="es-ES" sz="1200" dirty="0">
              <a:solidFill>
                <a:srgbClr val="7F7F7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8E3CFA1D-A197-4F3B-BB4C-70FC5FA5A6DB}"/>
                  </a:ext>
                </a:extLst>
              </p:cNvPr>
              <p:cNvSpPr/>
              <p:nvPr/>
            </p:nvSpPr>
            <p:spPr>
              <a:xfrm>
                <a:off x="4484898" y="2809539"/>
                <a:ext cx="4572000" cy="16389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500" b="0" i="1" smtClean="0">
                          <a:latin typeface="Cambria Math" panose="02040503050406030204" pitchFamily="18" charset="0"/>
                        </a:rPr>
                        <m:t>𝑅𝑎𝑡𝑖𝑛𝑔</m:t>
                      </m:r>
                      <m:d>
                        <m:dPr>
                          <m:ctrlPr>
                            <a:rPr lang="pt-B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500" b="0" i="1" smtClean="0">
                              <a:latin typeface="Cambria Math" panose="02040503050406030204" pitchFamily="18" charset="0"/>
                            </a:rPr>
                            <m:t>𝑅𝑎𝑓𝑎</m:t>
                          </m:r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15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pt-BR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500" b="0" i="1" smtClean="0">
                          <a:latin typeface="Cambria Math" panose="02040503050406030204" pitchFamily="18" charset="0"/>
                        </a:rPr>
                        <m:t>𝑟𝑎𝑡𝑖𝑛</m:t>
                      </m:r>
                      <m:sSub>
                        <m:sSubPr>
                          <m:ctrlPr>
                            <a:rPr lang="es-E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5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ES" sz="1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s-ES" sz="15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pt-BR" sz="1500" i="1">
                          <a:latin typeface="Cambria Math" panose="02040503050406030204" pitchFamily="18" charset="0"/>
                        </a:rPr>
                        <m:t>𝑠𝑖𝑚𝑖𝑙𝑖𝑡𝑢𝑑</m:t>
                      </m:r>
                      <m:d>
                        <m:dPr>
                          <m:ctrlPr>
                            <a:rPr lang="pt-B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15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pt-BR" sz="1500">
                          <a:latin typeface="Cambria Math" panose="02040503050406030204" pitchFamily="18" charset="0"/>
                        </a:rPr>
                        <m:t>                                 </m:t>
                      </m:r>
                      <m:r>
                        <a:rPr lang="es-ES" sz="1500" i="1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pt-BR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500" b="0" i="1" smtClean="0">
                          <a:latin typeface="Cambria Math" panose="02040503050406030204" pitchFamily="18" charset="0"/>
                        </a:rPr>
                        <m:t>𝑟𝑎𝑡𝑖𝑛</m:t>
                      </m:r>
                      <m:sSub>
                        <m:sSubPr>
                          <m:ctrlPr>
                            <a:rPr lang="es-E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5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ES" sz="15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ES" sz="15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pt-BR" sz="1500" i="1">
                          <a:latin typeface="Cambria Math" panose="02040503050406030204" pitchFamily="18" charset="0"/>
                        </a:rPr>
                        <m:t>𝑠𝑖𝑚𝑖𝑙𝑖𝑡𝑢𝑑</m:t>
                      </m:r>
                      <m:d>
                        <m:dPr>
                          <m:ctrlPr>
                            <a:rPr lang="pt-B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15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pt-BR" sz="1500">
                          <a:latin typeface="Cambria Math" panose="02040503050406030204" pitchFamily="18" charset="0"/>
                        </a:rPr>
                        <m:t>                                 </m:t>
                      </m:r>
                      <m:r>
                        <a:rPr lang="es-ES" sz="1500" i="1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pt-BR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500" b="0" i="1" smtClean="0">
                          <a:latin typeface="Cambria Math" panose="02040503050406030204" pitchFamily="18" charset="0"/>
                        </a:rPr>
                        <m:t>𝑟𝑎𝑡𝑖𝑛</m:t>
                      </m:r>
                      <m:sSub>
                        <m:sSubPr>
                          <m:ctrlPr>
                            <a:rPr lang="es-E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5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ES" sz="15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s-ES" sz="15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pt-BR" sz="1500" i="1">
                          <a:latin typeface="Cambria Math" panose="02040503050406030204" pitchFamily="18" charset="0"/>
                        </a:rPr>
                        <m:t>𝑠𝑖𝑚𝑖𝑙𝑖𝑡𝑢𝑑</m:t>
                      </m:r>
                      <m:d>
                        <m:dPr>
                          <m:ctrlPr>
                            <a:rPr lang="pt-B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15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s-ES" sz="1050" i="1" dirty="0">
                  <a:latin typeface="Cambria Math" panose="02040503050406030204" pitchFamily="18" charset="0"/>
                </a:endParaRPr>
              </a:p>
              <a:p>
                <a:endParaRPr lang="pt-BR" sz="1050" i="1" dirty="0">
                  <a:latin typeface="Cambria Math" panose="02040503050406030204" pitchFamily="18" charset="0"/>
                </a:endParaRPr>
              </a:p>
              <a:p>
                <a:r>
                  <a:rPr lang="pt-BR" sz="1050" i="1" dirty="0">
                    <a:latin typeface="Cambria Math" panose="02040503050406030204" pitchFamily="18" charset="0"/>
                  </a:rPr>
                  <a:t>		 </a:t>
                </a:r>
                <a14:m>
                  <m:oMath xmlns:m="http://schemas.openxmlformats.org/officeDocument/2006/math">
                    <m:r>
                      <a:rPr lang="es-ES" sz="1500" i="1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pt-BR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5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s-ES" sz="1500" i="1">
                        <a:latin typeface="Cambria Math" panose="02040503050406030204" pitchFamily="18" charset="0"/>
                      </a:rPr>
                      <m:t>×0.</m:t>
                    </m:r>
                    <m:r>
                      <a:rPr lang="es-ES" sz="15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s-ES" sz="1500" i="1" dirty="0">
                  <a:latin typeface="Cambria Math" panose="02040503050406030204" pitchFamily="18" charset="0"/>
                </a:endParaRPr>
              </a:p>
              <a:p>
                <a:r>
                  <a:rPr lang="pt-BR" sz="15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1500" i="1">
                        <a:latin typeface="Cambria Math" panose="02040503050406030204" pitchFamily="18" charset="0"/>
                      </a:rPr>
                      <m:t>                                    </m:t>
                    </m:r>
                    <m:r>
                      <a:rPr lang="es-ES" sz="15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s-ES" sz="1500" i="1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pt-BR" sz="15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sz="15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ES" sz="15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s-ES" sz="15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s-ES" sz="15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s-ES" sz="15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500" i="1">
                          <a:latin typeface="Cambria Math" panose="02040503050406030204" pitchFamily="18" charset="0"/>
                        </a:rPr>
                        <m:t>                                    </m:t>
                      </m:r>
                      <m:r>
                        <a:rPr lang="pt-BR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5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ES" sz="15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s-ES" sz="1500" i="1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s-ES" sz="15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s-E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5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s-E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15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15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8E3CFA1D-A197-4F3B-BB4C-70FC5FA5A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898" y="2809539"/>
                <a:ext cx="4572000" cy="1638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88E0E28F-8BBD-4C7C-87E9-CA2A119E00FB}"/>
              </a:ext>
            </a:extLst>
          </p:cNvPr>
          <p:cNvSpPr txBox="1"/>
          <p:nvPr/>
        </p:nvSpPr>
        <p:spPr>
          <a:xfrm>
            <a:off x="4600529" y="4360303"/>
            <a:ext cx="4081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solidFill>
                  <a:srgbClr val="7F7F7F"/>
                </a:solidFill>
              </a:rPr>
              <a:t>Haciendo este cálculo para cada vídeo no visualizado, podemos establecer un </a:t>
            </a:r>
            <a:r>
              <a:rPr lang="es-ES" sz="1200" dirty="0" err="1">
                <a:solidFill>
                  <a:srgbClr val="7F7F7F"/>
                </a:solidFill>
              </a:rPr>
              <a:t>ránking</a:t>
            </a:r>
            <a:r>
              <a:rPr lang="es-ES" sz="1200" dirty="0">
                <a:solidFill>
                  <a:srgbClr val="7F7F7F"/>
                </a:solidFill>
              </a:rPr>
              <a:t> de los vídeos con mayor estimación de rating</a:t>
            </a:r>
          </a:p>
          <a:p>
            <a:endParaRPr lang="es-ES" sz="1200" dirty="0">
              <a:solidFill>
                <a:srgbClr val="7F7F7F"/>
              </a:solidFill>
            </a:endParaRPr>
          </a:p>
        </p:txBody>
      </p:sp>
      <p:pic>
        <p:nvPicPr>
          <p:cNvPr id="12" name="Imagen 11" descr="Un hombre con una camisa azul&#10;&#10;Descripción generada automáticamente">
            <a:extLst>
              <a:ext uri="{FF2B5EF4-FFF2-40B4-BE49-F238E27FC236}">
                <a16:creationId xmlns:a16="http://schemas.microsoft.com/office/drawing/2014/main" id="{3DCF6CAB-044A-4180-8E61-803F7D75E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649" y="565662"/>
            <a:ext cx="814169" cy="7968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CD7C0B33-01FA-4452-A200-BBF81D3C8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08040"/>
              </p:ext>
            </p:extLst>
          </p:nvPr>
        </p:nvGraphicFramePr>
        <p:xfrm>
          <a:off x="5499119" y="352325"/>
          <a:ext cx="3351230" cy="1965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246">
                  <a:extLst>
                    <a:ext uri="{9D8B030D-6E8A-4147-A177-3AD203B41FA5}">
                      <a16:colId xmlns:a16="http://schemas.microsoft.com/office/drawing/2014/main" val="2531043171"/>
                    </a:ext>
                  </a:extLst>
                </a:gridCol>
                <a:gridCol w="670246">
                  <a:extLst>
                    <a:ext uri="{9D8B030D-6E8A-4147-A177-3AD203B41FA5}">
                      <a16:colId xmlns:a16="http://schemas.microsoft.com/office/drawing/2014/main" val="60040058"/>
                    </a:ext>
                  </a:extLst>
                </a:gridCol>
                <a:gridCol w="670246">
                  <a:extLst>
                    <a:ext uri="{9D8B030D-6E8A-4147-A177-3AD203B41FA5}">
                      <a16:colId xmlns:a16="http://schemas.microsoft.com/office/drawing/2014/main" val="402194250"/>
                    </a:ext>
                  </a:extLst>
                </a:gridCol>
                <a:gridCol w="670246">
                  <a:extLst>
                    <a:ext uri="{9D8B030D-6E8A-4147-A177-3AD203B41FA5}">
                      <a16:colId xmlns:a16="http://schemas.microsoft.com/office/drawing/2014/main" val="3464007301"/>
                    </a:ext>
                  </a:extLst>
                </a:gridCol>
                <a:gridCol w="670246">
                  <a:extLst>
                    <a:ext uri="{9D8B030D-6E8A-4147-A177-3AD203B41FA5}">
                      <a16:colId xmlns:a16="http://schemas.microsoft.com/office/drawing/2014/main" val="1883932853"/>
                    </a:ext>
                  </a:extLst>
                </a:gridCol>
              </a:tblGrid>
              <a:tr h="54875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44995244"/>
                  </a:ext>
                </a:extLst>
              </a:tr>
              <a:tr h="354221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65360485"/>
                  </a:ext>
                </a:extLst>
              </a:tr>
              <a:tr h="3542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57220038"/>
                  </a:ext>
                </a:extLst>
              </a:tr>
              <a:tr h="354221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32658749"/>
                  </a:ext>
                </a:extLst>
              </a:tr>
              <a:tr h="354221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13048825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533F3A9F-5CC1-4C49-90FB-F230C8BB3D5A}"/>
              </a:ext>
            </a:extLst>
          </p:cNvPr>
          <p:cNvSpPr txBox="1">
            <a:spLocks/>
          </p:cNvSpPr>
          <p:nvPr/>
        </p:nvSpPr>
        <p:spPr>
          <a:xfrm>
            <a:off x="-161164" y="128059"/>
            <a:ext cx="8150414" cy="5919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lang="en-US" sz="2100" b="1" i="0" u="none" strike="noStrike" cap="none">
                <a:solidFill>
                  <a:schemeClr val="dk1"/>
                </a:solidFill>
                <a:latin typeface="Calibri"/>
                <a:ea typeface="+mn-ea"/>
                <a:cs typeface="+mn-cs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/>
              <a:t>Filtrado colaborativo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953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A684-1668-4A2A-A170-A1D3E7FA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Filtrado colaborativo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0">
                <a:extLst>
                  <a:ext uri="{FF2B5EF4-FFF2-40B4-BE49-F238E27FC236}">
                    <a16:creationId xmlns:a16="http://schemas.microsoft.com/office/drawing/2014/main" id="{CE5E6FCC-F5FE-4E85-9298-20A601C1C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619" y="1092199"/>
                <a:ext cx="8282198" cy="1641841"/>
              </a:xfrm>
              <a:prstGeom prst="rect">
                <a:avLst/>
              </a:prstGeom>
            </p:spPr>
            <p:txBody>
              <a:bodyPr wrap="square" lIns="0" tIns="0" rIns="0" bIns="0" numCol="1" spcCol="144000">
                <a:noAutofit/>
              </a:bodyPr>
              <a:lstStyle/>
              <a:p>
                <a:pPr marL="71213" lvl="1" indent="-214313">
                  <a:spcAft>
                    <a:spcPts val="1350"/>
                  </a:spcAft>
                  <a:buClr>
                    <a:srgbClr val="0077C8"/>
                  </a:buClr>
                  <a:buBlip>
                    <a:blip r:embed="rId2"/>
                  </a:buBlip>
                </a:pPr>
                <a:r>
                  <a:rPr lang="es-ES" noProof="1">
                    <a:solidFill>
                      <a:srgbClr val="25282A"/>
                    </a:solidFill>
                    <a:latin typeface="Core Sans C 45 Regular" panose="020B0603030302020204" pitchFamily="34" charset="0"/>
                  </a:rPr>
                  <a:t>¿Cómo medimos la similitud entre usuarios?</a:t>
                </a:r>
              </a:p>
              <a:p>
                <a:pPr lvl="1">
                  <a:spcAft>
                    <a:spcPts val="1350"/>
                  </a:spcAft>
                  <a:buClr>
                    <a:srgbClr val="0077C8"/>
                  </a:buClr>
                </a:pPr>
                <a:r>
                  <a:rPr lang="es-ES" altLang="es-ES" sz="1050" b="1" noProof="1">
                    <a:solidFill>
                      <a:srgbClr val="25282A"/>
                    </a:solidFill>
                    <a:latin typeface="Core Sans C 45 Regular" panose="020B0603030302020204" pitchFamily="34" charset="0"/>
                  </a:rPr>
                  <a:t>Coeficiente de correlación </a:t>
                </a:r>
                <a14:m>
                  <m:oMath xmlns:m="http://schemas.openxmlformats.org/officeDocument/2006/math">
                    <m:r>
                      <a:rPr lang="es-ES" sz="1350" i="1">
                        <a:solidFill>
                          <a:srgbClr val="25282A"/>
                        </a:solidFill>
                        <a:latin typeface="Cambria Math" panose="02040503050406030204" pitchFamily="18" charset="0"/>
                      </a:rPr>
                      <m:t>∈[−1,1]</m:t>
                    </m:r>
                  </m:oMath>
                </a14:m>
                <a:endParaRPr lang="es-ES" altLang="es-ES" sz="1050" dirty="0">
                  <a:solidFill>
                    <a:srgbClr val="25282A"/>
                  </a:solidFill>
                  <a:latin typeface="Core Sans C 45 Regular" panose="020B0603030302020204" pitchFamily="34" charset="0"/>
                </a:endParaRPr>
              </a:p>
              <a:p>
                <a:pPr lvl="1">
                  <a:spcAft>
                    <a:spcPts val="1350"/>
                  </a:spcAft>
                  <a:buClr>
                    <a:srgbClr val="0077C8"/>
                  </a:buClr>
                </a:pPr>
                <a:endParaRPr lang="es-ES" altLang="es-ES" sz="1050" dirty="0">
                  <a:solidFill>
                    <a:srgbClr val="25282A"/>
                  </a:solidFill>
                  <a:latin typeface="Core Sans C 45 Regular" panose="020B0603030302020204" pitchFamily="34" charset="0"/>
                </a:endParaRPr>
              </a:p>
              <a:p>
                <a:pPr lvl="1">
                  <a:spcAft>
                    <a:spcPts val="1350"/>
                  </a:spcAft>
                  <a:buClr>
                    <a:srgbClr val="0077C8"/>
                  </a:buClr>
                </a:pPr>
                <a:endParaRPr lang="es-ES" altLang="es-ES" sz="1050" baseline="-25000" dirty="0">
                  <a:solidFill>
                    <a:srgbClr val="25282A"/>
                  </a:solidFill>
                  <a:latin typeface="Core Sans C 45 Regular" panose="020B0603030302020204" pitchFamily="34" charset="0"/>
                </a:endParaRPr>
              </a:p>
              <a:p>
                <a:pPr marL="71213" lvl="1" indent="-214313">
                  <a:spcAft>
                    <a:spcPts val="1350"/>
                  </a:spcAft>
                  <a:buClr>
                    <a:srgbClr val="0077C8"/>
                  </a:buClr>
                  <a:buBlip>
                    <a:blip r:embed="rId2"/>
                  </a:buBlip>
                </a:pPr>
                <a:endParaRPr lang="es-ES" altLang="es-ES" sz="1500" dirty="0">
                  <a:solidFill>
                    <a:srgbClr val="25282A"/>
                  </a:solidFill>
                  <a:latin typeface="Core Sans C 45 Regular" panose="020B0603030302020204" pitchFamily="34" charset="0"/>
                </a:endParaRPr>
              </a:p>
            </p:txBody>
          </p:sp>
        </mc:Choice>
        <mc:Fallback>
          <p:sp>
            <p:nvSpPr>
              <p:cNvPr id="13" name="Rectángulo 10">
                <a:extLst>
                  <a:ext uri="{FF2B5EF4-FFF2-40B4-BE49-F238E27FC236}">
                    <a16:creationId xmlns:a16="http://schemas.microsoft.com/office/drawing/2014/main" id="{CE5E6FCC-F5FE-4E85-9298-20A601C1C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619" y="1092199"/>
                <a:ext cx="8282198" cy="1641841"/>
              </a:xfrm>
              <a:prstGeom prst="rect">
                <a:avLst/>
              </a:prstGeom>
              <a:blipFill>
                <a:blip r:embed="rId3"/>
                <a:stretch>
                  <a:fillRect l="-1030" t="-33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a 6">
            <a:extLst>
              <a:ext uri="{FF2B5EF4-FFF2-40B4-BE49-F238E27FC236}">
                <a16:creationId xmlns:a16="http://schemas.microsoft.com/office/drawing/2014/main" id="{2B05FBDA-5C72-475C-9A4A-2477F6E4A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571399"/>
              </p:ext>
            </p:extLst>
          </p:nvPr>
        </p:nvGraphicFramePr>
        <p:xfrm>
          <a:off x="253279" y="1831200"/>
          <a:ext cx="8397314" cy="16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397">
                  <a:extLst>
                    <a:ext uri="{9D8B030D-6E8A-4147-A177-3AD203B41FA5}">
                      <a16:colId xmlns:a16="http://schemas.microsoft.com/office/drawing/2014/main" val="551646807"/>
                    </a:ext>
                  </a:extLst>
                </a:gridCol>
                <a:gridCol w="1065260">
                  <a:extLst>
                    <a:ext uri="{9D8B030D-6E8A-4147-A177-3AD203B41FA5}">
                      <a16:colId xmlns:a16="http://schemas.microsoft.com/office/drawing/2014/main" val="2520816748"/>
                    </a:ext>
                  </a:extLst>
                </a:gridCol>
                <a:gridCol w="707327">
                  <a:extLst>
                    <a:ext uri="{9D8B030D-6E8A-4147-A177-3AD203B41FA5}">
                      <a16:colId xmlns:a16="http://schemas.microsoft.com/office/drawing/2014/main" val="765444514"/>
                    </a:ext>
                  </a:extLst>
                </a:gridCol>
                <a:gridCol w="946337">
                  <a:extLst>
                    <a:ext uri="{9D8B030D-6E8A-4147-A177-3AD203B41FA5}">
                      <a16:colId xmlns:a16="http://schemas.microsoft.com/office/drawing/2014/main" val="4021686828"/>
                    </a:ext>
                  </a:extLst>
                </a:gridCol>
                <a:gridCol w="1525781">
                  <a:extLst>
                    <a:ext uri="{9D8B030D-6E8A-4147-A177-3AD203B41FA5}">
                      <a16:colId xmlns:a16="http://schemas.microsoft.com/office/drawing/2014/main" val="2594214961"/>
                    </a:ext>
                  </a:extLst>
                </a:gridCol>
                <a:gridCol w="1596106">
                  <a:extLst>
                    <a:ext uri="{9D8B030D-6E8A-4147-A177-3AD203B41FA5}">
                      <a16:colId xmlns:a16="http://schemas.microsoft.com/office/drawing/2014/main" val="74209742"/>
                    </a:ext>
                  </a:extLst>
                </a:gridCol>
                <a:gridCol w="1596106">
                  <a:extLst>
                    <a:ext uri="{9D8B030D-6E8A-4147-A177-3AD203B41FA5}">
                      <a16:colId xmlns:a16="http://schemas.microsoft.com/office/drawing/2014/main" val="350278041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La Máscara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/>
                        <a:t>Titanic</a:t>
                      </a:r>
                      <a:endParaRPr lang="es-E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El Padrino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Misión Imposible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 err="1"/>
                        <a:t>The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Disaster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Artist</a:t>
                      </a:r>
                      <a:endParaRPr lang="es-E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/>
                        <a:t>Media</a:t>
                      </a:r>
                    </a:p>
                  </a:txBody>
                  <a:tcPr marL="68580" marR="68580" marT="34290" marB="34290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2971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Rafa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?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3.25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42742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Antonio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3.2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0160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Raúl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3.8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12476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Guillermo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3.4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84487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4762199D-527E-4502-9931-736B4C028C98}"/>
                  </a:ext>
                </a:extLst>
              </p:cNvPr>
              <p:cNvSpPr txBox="1"/>
              <p:nvPr/>
            </p:nvSpPr>
            <p:spPr>
              <a:xfrm>
                <a:off x="-11112" y="3451911"/>
                <a:ext cx="3248025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𝑠𝑖𝑚𝑖𝑙𝑖𝑡𝑢𝑑</m:t>
                      </m:r>
                      <m:d>
                        <m:dPr>
                          <m:ctrlPr>
                            <a:rPr lang="pt-BR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Rafa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","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Antonio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  <m:r>
                        <a:rPr lang="es-ES" sz="1350" i="1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=−0.68</m:t>
                      </m:r>
                    </m:oMath>
                  </m:oMathPara>
                </a14:m>
                <a:endParaRPr lang="es-ES" sz="1050" dirty="0"/>
              </a:p>
            </p:txBody>
          </p:sp>
        </mc:Choice>
        <mc:Fallback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4762199D-527E-4502-9931-736B4C028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112" y="3451911"/>
                <a:ext cx="3248025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3488C4E-0E2F-4D89-A07B-E42EABABE1C4}"/>
                  </a:ext>
                </a:extLst>
              </p:cNvPr>
              <p:cNvSpPr txBox="1"/>
              <p:nvPr/>
            </p:nvSpPr>
            <p:spPr>
              <a:xfrm>
                <a:off x="-883444" y="3758624"/>
                <a:ext cx="4586288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𝑠𝑖𝑚𝑖𝑙𝑖𝑡𝑢𝑑</m:t>
                      </m:r>
                      <m:d>
                        <m:dPr>
                          <m:ctrlPr>
                            <a:rPr lang="pt-BR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Rafa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","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Ra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ú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  <m:r>
                        <a:rPr lang="es-ES" sz="1350" i="1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35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0.66</m:t>
                      </m:r>
                    </m:oMath>
                  </m:oMathPara>
                </a14:m>
                <a:endParaRPr lang="es-ES" sz="1050" dirty="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3488C4E-0E2F-4D89-A07B-E42EABABE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3444" y="3758624"/>
                <a:ext cx="4586288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DAC3860-8A39-41AF-9587-34E9C4A7A55B}"/>
                  </a:ext>
                </a:extLst>
              </p:cNvPr>
              <p:cNvSpPr txBox="1"/>
              <p:nvPr/>
            </p:nvSpPr>
            <p:spPr>
              <a:xfrm>
                <a:off x="-730250" y="4070041"/>
                <a:ext cx="4586288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𝑠𝑖𝑚𝑖𝑙𝑖𝑡𝑢𝑑</m:t>
                      </m:r>
                      <m:d>
                        <m:dPr>
                          <m:ctrlPr>
                            <a:rPr lang="pt-BR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Rafa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","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Guillermo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  <m:r>
                        <a:rPr lang="es-ES" sz="1350" i="1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35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s-ES" sz="1050" dirty="0"/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DAC3860-8A39-41AF-9587-34E9C4A7A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0250" y="4070041"/>
                <a:ext cx="4586288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D16E433F-8022-4005-96C0-FE2AA547F05C}"/>
                  </a:ext>
                </a:extLst>
              </p:cNvPr>
              <p:cNvSpPr txBox="1"/>
              <p:nvPr/>
            </p:nvSpPr>
            <p:spPr>
              <a:xfrm>
                <a:off x="1852801" y="4322624"/>
                <a:ext cx="6732797" cy="659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predicci</m:t>
                      </m:r>
                      <m:r>
                        <a:rPr lang="es-ES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es-ES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pt-BR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Rafa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","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The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Disaster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Artist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  <m:r>
                        <a:rPr lang="es-ES" sz="1350" i="1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=3.25+</m:t>
                      </m:r>
                      <m:f>
                        <m:fPr>
                          <m:ctrlPr>
                            <a:rPr lang="es-ES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3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0.66</m:t>
                          </m:r>
                          <m:r>
                            <a:rPr lang="es-ES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s-ES" sz="1350" i="1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350" i="1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  <m:t>5−3.8</m:t>
                              </m:r>
                            </m:e>
                          </m:d>
                          <m:r>
                            <a:rPr lang="es-ES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135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0.1</m:t>
                          </m:r>
                          <m:r>
                            <a:rPr lang="es-ES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⋅(3−3.4)</m:t>
                          </m:r>
                        </m:num>
                        <m:den>
                          <m:r>
                            <a:rPr lang="es-ES" sz="10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0.66</m:t>
                          </m:r>
                          <m:r>
                            <a:rPr lang="es-ES" sz="10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105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  <m:r>
                        <a:rPr lang="es-ES" sz="1350" i="1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350" dirty="0">
                  <a:solidFill>
                    <a:srgbClr val="25282A"/>
                  </a:solidFill>
                </a:endParaRPr>
              </a:p>
              <a:p>
                <a:endParaRPr lang="es-ES" sz="1050" dirty="0"/>
              </a:p>
            </p:txBody>
          </p:sp>
        </mc:Choice>
        <mc:Fallback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D16E433F-8022-4005-96C0-FE2AA547F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801" y="4322624"/>
                <a:ext cx="6732797" cy="6594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969A011C-583E-4310-A11A-11A7AEEB451B}"/>
                  </a:ext>
                </a:extLst>
              </p:cNvPr>
              <p:cNvSpPr txBox="1"/>
              <p:nvPr/>
            </p:nvSpPr>
            <p:spPr>
              <a:xfrm>
                <a:off x="3602038" y="4784850"/>
                <a:ext cx="4651374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350" i="1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=3.25+0.99=</m:t>
                      </m:r>
                      <m:r>
                        <a:rPr lang="es-ES" sz="1350" b="1" i="1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s-ES" sz="1350" b="1" i="1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1350" b="1" i="1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s-ES" sz="1050" b="1" dirty="0"/>
              </a:p>
            </p:txBody>
          </p:sp>
        </mc:Choice>
        <mc:Fallback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969A011C-583E-4310-A11A-11A7AEEB4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038" y="4784850"/>
                <a:ext cx="4651374" cy="3000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35071FF3-ABD0-4ED4-ADC5-95DA4A51A9E7}"/>
              </a:ext>
            </a:extLst>
          </p:cNvPr>
          <p:cNvSpPr txBox="1"/>
          <p:nvPr/>
        </p:nvSpPr>
        <p:spPr>
          <a:xfrm>
            <a:off x="3702844" y="3628620"/>
            <a:ext cx="5233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noProof="1">
                <a:solidFill>
                  <a:srgbClr val="92D050"/>
                </a:solidFill>
                <a:latin typeface="Core Sans C 45 Regular" panose="020B0603030302020204" pitchFamily="34" charset="0"/>
              </a:rPr>
              <a:t>Recomiendo ítems que le gustan a usuarios similares a ti</a:t>
            </a:r>
          </a:p>
          <a:p>
            <a:r>
              <a:rPr lang="es-ES" noProof="1">
                <a:solidFill>
                  <a:srgbClr val="92D050"/>
                </a:solidFill>
                <a:latin typeface="Core Sans C 45 Regular" panose="020B0603030302020204" pitchFamily="34" charset="0"/>
              </a:rPr>
              <a:t>(similitud&gt;0), ponderando con el grado de similitud</a:t>
            </a:r>
            <a:endParaRPr lang="es-ES" dirty="0">
              <a:solidFill>
                <a:srgbClr val="92D05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2842A28-6994-43C8-9127-C1ADAF212FA0}"/>
              </a:ext>
            </a:extLst>
          </p:cNvPr>
          <p:cNvCxnSpPr/>
          <p:nvPr/>
        </p:nvCxnSpPr>
        <p:spPr>
          <a:xfrm flipH="1">
            <a:off x="6870967" y="1092198"/>
            <a:ext cx="800100" cy="1128117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8740754-697F-4676-9162-0408F62E0FE1}"/>
              </a:ext>
            </a:extLst>
          </p:cNvPr>
          <p:cNvSpPr txBox="1"/>
          <p:nvPr/>
        </p:nvSpPr>
        <p:spPr>
          <a:xfrm>
            <a:off x="7090391" y="849071"/>
            <a:ext cx="16269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b="1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re Sans C 45 Regular" panose="020B0603030302020204" pitchFamily="34" charset="0"/>
              </a:rPr>
              <a:t>Recomendable?</a:t>
            </a:r>
            <a:endParaRPr lang="es-ES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2" name="Picture 4" descr="Our Pricing - Darts-ip">
            <a:extLst>
              <a:ext uri="{FF2B5EF4-FFF2-40B4-BE49-F238E27FC236}">
                <a16:creationId xmlns:a16="http://schemas.microsoft.com/office/drawing/2014/main" id="{09DE9D59-1C58-46DE-AABE-BC8038BC1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682" y="4838700"/>
            <a:ext cx="1325730" cy="26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7" grpId="0"/>
      <p:bldP spid="19" grpId="0"/>
      <p:bldP spid="23" grpId="0"/>
      <p:bldP spid="22" grpId="0"/>
      <p:bldP spid="16" grpId="0"/>
    </p:bld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704</Words>
  <Application>Microsoft Office PowerPoint</Application>
  <PresentationFormat>Presentación en pantalla (16:9)</PresentationFormat>
  <Paragraphs>239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2" baseType="lpstr">
      <vt:lpstr>Calibri</vt:lpstr>
      <vt:lpstr>Core Sans C 45 Regular</vt:lpstr>
      <vt:lpstr>Arial</vt:lpstr>
      <vt:lpstr>Proxima Nova</vt:lpstr>
      <vt:lpstr>Helvetica Neue</vt:lpstr>
      <vt:lpstr>Segoe UI</vt:lpstr>
      <vt:lpstr>Core Sans C 65 Bold</vt:lpstr>
      <vt:lpstr>Cambria Math</vt:lpstr>
      <vt:lpstr>Spearmint</vt:lpstr>
      <vt:lpstr>Office Theme</vt:lpstr>
      <vt:lpstr>Presentación de PowerPoint</vt:lpstr>
      <vt:lpstr>¿Qué es un sistema de recomendación?</vt:lpstr>
      <vt:lpstr>Filtrado colaborativo</vt:lpstr>
      <vt:lpstr>Filtrado colaborativo</vt:lpstr>
      <vt:lpstr>Filtrado colaborativo</vt:lpstr>
      <vt:lpstr>Filtrado colaborativo</vt:lpstr>
      <vt:lpstr>Filtrado colaborativo</vt:lpstr>
      <vt:lpstr>Matriz de similitudes</vt:lpstr>
      <vt:lpstr>Filtrado colaborativo</vt:lpstr>
      <vt:lpstr>Filtrado colaborativo</vt:lpstr>
      <vt:lpstr>Problemas frecuentes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Conceptos básicos de matemáticas y estadística</dc:title>
  <dc:creator>Rafael Zambrano Lopez</dc:creator>
  <cp:lastModifiedBy>Rafael Zambrano Lopez</cp:lastModifiedBy>
  <cp:revision>125</cp:revision>
  <dcterms:modified xsi:type="dcterms:W3CDTF">2021-07-29T14:32:06Z</dcterms:modified>
</cp:coreProperties>
</file>